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slides/charts/chart1.xml" ContentType="application/vnd.openxmlformats-officedocument.drawingml.chart+xml"/>
  <Override PartName="/ppt/notesSlides/notesSlide2.xml" ContentType="application/vnd.openxmlformats-officedocument.presentationml.notesSlide+xml"/>
  <Override PartName="/ppt/slides/slide3.xml" ContentType="application/vnd.openxmlformats-officedocument.presentationml.slide+xml"/>
  <Override PartName="/ppt/slides/charts/chart2.xml" ContentType="application/vnd.openxmlformats-officedocument.drawingml.chart+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3.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slides/charts/chart4.xml" ContentType="application/vnd.openxmlformats-officedocument.drawingml.chart+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42d73a256394959" /><Relationship Type="http://schemas.openxmlformats.org/officeDocument/2006/relationships/extended-properties" Target="/docProps/app.xml" Id="Rbb5bae2af6c34d57" /><Relationship Type="http://schemas.openxmlformats.org/officeDocument/2006/relationships/officeDocument" Target="/ppt/presentation.xml" Id="Rcedaca98c5b64ca0" /></Relationships>
</file>

<file path=ppt/presentation.xml><?xml version="1.0" encoding="utf-8"?>
<p:presentation xmlns:p="http://schemas.openxmlformats.org/presentationml/2006/main">
  <p:sldMasterIdLst>
    <p:sldMasterId xmlns:r="http://schemas.openxmlformats.org/officeDocument/2006/relationships" id="2147483648" r:id="R96b56ba8165741fc"/>
  </p:sldMasterIdLst>
  <p:notesMasterIdLst>
    <p:notesMasterId xmlns:r="http://schemas.openxmlformats.org/officeDocument/2006/relationships" r:id="R9007ff967fd846c8"/>
  </p:notesMasterIdLst>
  <p:sldIdLst>
    <p:sldId xmlns:r="http://schemas.openxmlformats.org/officeDocument/2006/relationships" id="256" r:id="Rbf8be128815d40e2"/>
    <p:sldId xmlns:r="http://schemas.openxmlformats.org/officeDocument/2006/relationships" id="257" r:id="R08e640c2590449e9"/>
    <p:sldId xmlns:r="http://schemas.openxmlformats.org/officeDocument/2006/relationships" id="258" r:id="R55f6cac66ccd478a"/>
    <p:sldId xmlns:r="http://schemas.openxmlformats.org/officeDocument/2006/relationships" id="259" r:id="R356e40eaec6e4030"/>
    <p:sldId xmlns:r="http://schemas.openxmlformats.org/officeDocument/2006/relationships" id="260" r:id="R8ecb99ad4d624368"/>
    <p:sldId xmlns:r="http://schemas.openxmlformats.org/officeDocument/2006/relationships" id="261" r:id="Rfee0726d58d64ab2"/>
    <p:sldId xmlns:r="http://schemas.openxmlformats.org/officeDocument/2006/relationships" id="262" r:id="R5d50c5d60ba2499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e7967d18fd74b51" /><Relationship Type="http://schemas.openxmlformats.org/officeDocument/2006/relationships/slideMaster" Target="/ppt/slideMasters/slideMaster1.xml" Id="R96b56ba8165741fc" /><Relationship Type="http://schemas.openxmlformats.org/officeDocument/2006/relationships/notesMaster" Target="/ppt/notesMasters/notesMaster1.xml" Id="R9007ff967fd846c8" /><Relationship Type="http://schemas.openxmlformats.org/officeDocument/2006/relationships/presProps" Target="/ppt/presProps.xml" Id="R63ddda67eb3a4f7f" /><Relationship Type="http://schemas.openxmlformats.org/officeDocument/2006/relationships/tableStyles" Target="/ppt/tableStyles.xml" Id="Rc7f583df47a34844" /><Relationship Type="http://schemas.openxmlformats.org/officeDocument/2006/relationships/slide" Target="/ppt/slides/slide1.xml" Id="Rbf8be128815d40e2" /><Relationship Type="http://schemas.openxmlformats.org/officeDocument/2006/relationships/slide" Target="/ppt/slides/slide2.xml" Id="R08e640c2590449e9" /><Relationship Type="http://schemas.openxmlformats.org/officeDocument/2006/relationships/slide" Target="/ppt/slides/slide3.xml" Id="R55f6cac66ccd478a" /><Relationship Type="http://schemas.openxmlformats.org/officeDocument/2006/relationships/slide" Target="/ppt/slides/slide4.xml" Id="R356e40eaec6e4030" /><Relationship Type="http://schemas.openxmlformats.org/officeDocument/2006/relationships/slide" Target="/ppt/slides/slide5.xml" Id="R8ecb99ad4d624368" /><Relationship Type="http://schemas.openxmlformats.org/officeDocument/2006/relationships/slide" Target="/ppt/slides/slide6.xml" Id="Rfee0726d58d64ab2" /><Relationship Type="http://schemas.openxmlformats.org/officeDocument/2006/relationships/slide" Target="/ppt/slides/slide7.xml" Id="R5d50c5d60ba2499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8422c6227e84fe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eb6c676e0184bb4" /><Relationship Type="http://schemas.openxmlformats.org/officeDocument/2006/relationships/notesMaster" Target="/ppt/notesMasters/notesMaster1.xml" Id="Rb3a4bd26caab466c" /></Relationships>
</file>

<file path=ppt/notesSlides/_rels/notesSlide2.xml.rels>&#65279;<?xml version="1.0" encoding="utf-8"?><Relationships xmlns="http://schemas.openxmlformats.org/package/2006/relationships"><Relationship Type="http://schemas.openxmlformats.org/officeDocument/2006/relationships/slide" Target="/ppt/slides/slide2.xml" Id="R1042db95ba4b493e" /><Relationship Type="http://schemas.openxmlformats.org/officeDocument/2006/relationships/notesMaster" Target="/ppt/notesMasters/notesMaster1.xml" Id="Rb62b4b509852409d" /></Relationships>
</file>

<file path=ppt/notesSlides/_rels/notesSlide3.xml.rels>&#65279;<?xml version="1.0" encoding="utf-8"?><Relationships xmlns="http://schemas.openxmlformats.org/package/2006/relationships"><Relationship Type="http://schemas.openxmlformats.org/officeDocument/2006/relationships/slide" Target="/ppt/slides/slide3.xml" Id="R7ab4649a167046b6" /><Relationship Type="http://schemas.openxmlformats.org/officeDocument/2006/relationships/notesMaster" Target="/ppt/notesMasters/notesMaster1.xml" Id="R04c13062db9c4fa1" /></Relationships>
</file>

<file path=ppt/notesSlides/_rels/notesSlide4.xml.rels>&#65279;<?xml version="1.0" encoding="utf-8"?><Relationships xmlns="http://schemas.openxmlformats.org/package/2006/relationships"><Relationship Type="http://schemas.openxmlformats.org/officeDocument/2006/relationships/slide" Target="/ppt/slides/slide4.xml" Id="Re48ccb21c7544f2b" /><Relationship Type="http://schemas.openxmlformats.org/officeDocument/2006/relationships/notesMaster" Target="/ppt/notesMasters/notesMaster1.xml" Id="R9e6903a1fe604086" /></Relationships>
</file>

<file path=ppt/notesSlides/_rels/notesSlide5.xml.rels>&#65279;<?xml version="1.0" encoding="utf-8"?><Relationships xmlns="http://schemas.openxmlformats.org/package/2006/relationships"><Relationship Type="http://schemas.openxmlformats.org/officeDocument/2006/relationships/slide" Target="/ppt/slides/slide5.xml" Id="R891eb5dae4f9427c" /><Relationship Type="http://schemas.openxmlformats.org/officeDocument/2006/relationships/notesMaster" Target="/ppt/notesMasters/notesMaster1.xml" Id="Rb95492c61a984b09" /></Relationships>
</file>

<file path=ppt/notesSlides/_rels/notesSlide6.xml.rels>&#65279;<?xml version="1.0" encoding="utf-8"?><Relationships xmlns="http://schemas.openxmlformats.org/package/2006/relationships"><Relationship Type="http://schemas.openxmlformats.org/officeDocument/2006/relationships/slide" Target="/ppt/slides/slide6.xml" Id="Rb1c1cfb68f5b497b" /><Relationship Type="http://schemas.openxmlformats.org/officeDocument/2006/relationships/notesMaster" Target="/ppt/notesMasters/notesMaster1.xml" Id="R404576d934df4a51" /></Relationships>
</file>

<file path=ppt/notesSlides/_rels/notesSlide7.xml.rels>&#65279;<?xml version="1.0" encoding="utf-8"?><Relationships xmlns="http://schemas.openxmlformats.org/package/2006/relationships"><Relationship Type="http://schemas.openxmlformats.org/officeDocument/2006/relationships/slide" Target="/ppt/slides/slide7.xml" Id="Rcf2089c474724cba" /><Relationship Type="http://schemas.openxmlformats.org/officeDocument/2006/relationships/notesMaster" Target="/ppt/notesMasters/notesMaster1.xml" Id="R4a0891b47649472e"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decision is to approve the next stage, with cash and retention gates. The fictional creator business combines monthly and annual memberships with quarterly field days. The workbook remains the editable source of truth.</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Board, Assumptions, Scenarios.</a:t>
            </a:r>
          </a:p>
          <a:p xmlns:a="http://schemas.openxmlformats.org/drawingml/2006/main">
            <a:r>
              <a:t>inputs/clean/model-inputs.json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Base ends with 6,923 members and $754,424 cash. Its low point is $176,348 in month 8. Headroom above the policy reserve is only $26,348. First-year pretax loss is $121,628. The cash trough is more useful than ending cash for setting the pace.</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Scenarios C18:C22; Base row 90.</a:t>
            </a:r>
          </a:p>
          <a:p xmlns:a="http://schemas.openxmlformats.org/drawingml/2006/main">
            <a:r>
              <a:t>inputs/clean/baseline-results.json: Base.monthly.closeCash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comparison changes only the Base budget multiplier from 1 to 2; the saturation exponent also raises CAC. Churn stays at 3.6% and annual renewal at 74%. Cash crosses the reserve in month 4, December 2026. Minimum cash is $52,831 in July 2027. The model does not insert an emergency cash raise.</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Sensitivity D8, D16, D24; Sensitivity Engine, case 6.</a:t>
            </a:r>
          </a:p>
          <a:p xmlns:a="http://schemas.openxmlformats.org/drawingml/2006/main">
            <a:r>
              <a:t>inputs/clean/signature-results.json: doubleBudget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Monthly churn alone changes from 3.6% to 2.6%; annual renewal remains 74%. Ending cash improves by $274,781. This is a sensitivity, not an ROI forecast. Approve $2,500 per month for 90 days, then compare two observed cohorts and engagement indicators before extending or expanding the test.</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Sensitivity C7, C15, C23; Assumptions retentionProgram.</a:t>
            </a:r>
          </a:p>
          <a:p xmlns:a="http://schemas.openxmlformats.org/drawingml/2006/main">
            <a:r>
              <a:t>inputs/clean/signature-results.json: lowerChurn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Year 1 cash flow equals operating income plus the increase in annual deferred revenue. Event deposits and vendor prepaids net to zero at this year-end because the last event is delivered in August. Opening annual deferred revenue is $102,740; closing is $171,783. Annual contracts earn $20 each month for a fixed $240 twelve-month price.</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Base rows 74, 88-100; Scenarios C8:C10; Opening Cohorts.</a:t>
            </a:r>
          </a:p>
          <a:p xmlns:a="http://schemas.openxmlformats.org/drawingml/2006/main">
            <a:r>
              <a:t>inputs/clean/baseline-results.json: Base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Downside assumptions: monthly churn 5.0%, annual renewal 64%, budget 0.85x, CAC 1.9x observed, organic acquisition 0.8x, event participation 6.0%, optional hiring delayed three months. The plan has 21 complete cash-funded months and a $81,124 peak gap. The reserve breach provides 15 months' warning before the first negative close. The board should resize commitments when the reserve is threatened.</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Northstar-Operating-Model.xlsx: Downside row 90; Scenarios E21:E25; Assumptions E12:E18.</a:t>
            </a:r>
          </a:p>
          <a:p xmlns:a="http://schemas.openxmlformats.org/drawingml/2006/main">
            <a:r>
              <a:t>inputs/clean/baseline-results.json: Downside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operating plan includes the full recurring retention budget but the board initially authorizes a 90-day test. Acquisition starts 50% above observed August spend; the 2x scenario would double that already expanded launch budget. Community success cannot start before month 7 and the event producer before month 16. Hiring persists once activated; cash review is an explicit governance step, not an unmodeled automatic cut.</a:t>
            </a:r>
          </a:p>
          <a:p xmlns:a="http://schemas.openxmlformats.org/drawingml/2006/main">
            <a:r>
              <a:t/>
            </a:r>
          </a:p>
          <a:p xmlns:a="http://schemas.openxmlformats.org/drawingml/2006/main">
            <a:r>
              <a:t>All company facts and assumptions are synthetic. This deck is a snapshot of the delivered model, not a live connection to the workbook.</a:t>
            </a:r>
          </a:p>
          <a:p xmlns:a="http://schemas.openxmlformats.org/drawingml/2006/main">
            <a:r>
              <a:t/>
            </a:r>
          </a:p>
          <a:p xmlns:a="http://schemas.openxmlformats.org/drawingml/2006/main">
            <a:r>
              <a:t>[Sources]</a:t>
            </a:r>
          </a:p>
          <a:p xmlns:a="http://schemas.openxmlformats.org/drawingml/2006/main">
            <a:r>
              <a:t>Northstar-Board-Memo.docx: page 1 decisions; page 4 risk rhythm.</a:t>
            </a:r>
          </a:p>
          <a:p xmlns:a="http://schemas.openxmlformats.org/drawingml/2006/main">
            <a:r>
              <a:t>Northstar-Operating-Model.xlsx: Assumptions, Staffing, Plan.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cdfbaa147db42a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064cfaff9664d9c" /><Relationship Type="http://schemas.openxmlformats.org/officeDocument/2006/relationships/slideLayout" Target="/ppt/slideLayouts/slideLayout1.xml" Id="R3b0f1e218ec142d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3b0f1e218ec142d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99cbe55a6024fcf" /><Relationship Type="http://schemas.openxmlformats.org/officeDocument/2006/relationships/notesSlide" Target="/ppt/notesSlides/notesSlide1.xml" Id="R1ef0c187cc3b4824"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a0862cabb9849cc" /><Relationship Type="http://schemas.openxmlformats.org/officeDocument/2006/relationships/chart" Target="/ppt/slides/charts/chart1.xml" Id="R3e50556990de4a45" /><Relationship Type="http://schemas.openxmlformats.org/officeDocument/2006/relationships/notesSlide" Target="/ppt/notesSlides/notesSlide2.xml" Id="Rbdf6a569e817485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6d02f9590f94435" /><Relationship Type="http://schemas.openxmlformats.org/officeDocument/2006/relationships/chart" Target="/ppt/slides/charts/chart2.xml" Id="R0e611557df474b04" /><Relationship Type="http://schemas.openxmlformats.org/officeDocument/2006/relationships/notesSlide" Target="/ppt/notesSlides/notesSlide3.xml" Id="R2a623c3e7be54d3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b738e9ca1e64bc5" /><Relationship Type="http://schemas.openxmlformats.org/officeDocument/2006/relationships/chart" Target="/ppt/slides/charts/chart3.xml" Id="R9fb43da58c9744f5" /><Relationship Type="http://schemas.openxmlformats.org/officeDocument/2006/relationships/notesSlide" Target="/ppt/notesSlides/notesSlide4.xml" Id="Rc89b936d390b424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e5e8771abc242b6" /><Relationship Type="http://schemas.openxmlformats.org/officeDocument/2006/relationships/notesSlide" Target="/ppt/notesSlides/notesSlide5.xml" Id="Ra3b586d295c3474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2b828ff973e42aa" /><Relationship Type="http://schemas.openxmlformats.org/officeDocument/2006/relationships/chart" Target="/ppt/slides/charts/chart4.xml" Id="Rced943f8b02b49e1" /><Relationship Type="http://schemas.openxmlformats.org/officeDocument/2006/relationships/notesSlide" Target="/ppt/notesSlides/notesSlide6.xml" Id="R45c7d452d1ed4b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80e6a06b7c64972" /><Relationship Type="http://schemas.openxmlformats.org/officeDocument/2006/relationships/notesSlide" Target="/ppt/notesSlides/notesSlide7.xml" Id="R78edccfb077944fb" /></Relationships>
</file>

<file path=ppt/slides/charts/chart1.xml><?xml version="1.0" encoding="utf-8"?>
<c:chartSpace xmlns:c="http://schemas.openxmlformats.org/drawingml/2006/chart">
  <c:lang val="en-US"/>
  <c:chart>
    <c:plotArea>
      <c:scatterChart>
        <c:scatterStyle val="line"/>
        <c:ser>
          <c:idx val="0"/>
          <c:order val="0"/>
          <c:tx>
            <c:v>Base cash</c:v>
          </c:tx>
          <c:spPr>
            <a:solidFill xmlns:a="http://schemas.openxmlformats.org/drawingml/2006/main">
              <a:srgbClr val="52785C"/>
            </a:solidFill>
            <a:ln xmlns:a="http://schemas.openxmlformats.org/drawingml/2006/main" w="28575">
              <a:solidFill>
                <a:srgbClr val="52785C"/>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247.41044000000005</c:v>
              </c:pt>
              <c:pt idx="1">
                <c:v>213.756202103742</c:v>
              </c:pt>
              <c:pt idx="2">
                <c:v>202.42141130522296</c:v>
              </c:pt>
              <c:pt idx="3">
                <c:v>202.47348121427495</c:v>
              </c:pt>
              <c:pt idx="4">
                <c:v>193.38647874983997</c:v>
              </c:pt>
              <c:pt idx="5">
                <c:v>188.19617631201382</c:v>
              </c:pt>
              <c:pt idx="6">
                <c:v>195.93666999148684</c:v>
              </c:pt>
              <c:pt idx="7">
                <c:v>181.63951224492052</c:v>
              </c:pt>
              <c:pt idx="8">
                <c:v>176.34838511567608</c:v>
              </c:pt>
              <c:pt idx="9">
                <c:v>184.588770746394</c:v>
              </c:pt>
              <c:pt idx="10">
                <c:v>179.25163887100433</c:v>
              </c:pt>
              <c:pt idx="11">
                <c:v>179.31847198520504</c:v>
              </c:pt>
              <c:pt idx="12">
                <c:v>194.82538775441924</c:v>
              </c:pt>
              <c:pt idx="13">
                <c:v>197.14192718071203</c:v>
              </c:pt>
              <c:pt idx="14">
                <c:v>205.2898150974168</c:v>
              </c:pt>
              <c:pt idx="15">
                <c:v>229.74586655101066</c:v>
              </c:pt>
              <c:pt idx="16">
                <c:v>236.70575058910035</c:v>
              </c:pt>
              <c:pt idx="17">
                <c:v>249.19912560851714</c:v>
              </c:pt>
              <c:pt idx="18">
                <c:v>279.1526364792752</c:v>
              </c:pt>
              <c:pt idx="19">
                <c:v>289.9373724601045</c:v>
              </c:pt>
              <c:pt idx="20">
                <c:v>301.1567883493839</c:v>
              </c:pt>
              <c:pt idx="21">
                <c:v>331.7201317247617</c:v>
              </c:pt>
              <c:pt idx="22">
                <c:v>342.35136923168665</c:v>
              </c:pt>
              <c:pt idx="23">
                <c:v>359.0409143795739</c:v>
              </c:pt>
              <c:pt idx="24">
                <c:v>393.5060410234224</c:v>
              </c:pt>
              <c:pt idx="25">
                <c:v>409.29338728199434</c:v>
              </c:pt>
              <c:pt idx="26">
                <c:v>431.11167398896</c:v>
              </c:pt>
              <c:pt idx="27">
                <c:v>470.45841940731134</c:v>
              </c:pt>
              <c:pt idx="28">
                <c:v>489.64825578157047</c:v>
              </c:pt>
              <c:pt idx="29">
                <c:v>514.3306920347986</c:v>
              </c:pt>
              <c:pt idx="30">
                <c:v>556.5714670837158</c:v>
              </c:pt>
              <c:pt idx="31">
                <c:v>578.5936352668485</c:v>
              </c:pt>
              <c:pt idx="32">
                <c:v>606.4285915485634</c:v>
              </c:pt>
              <c:pt idx="33">
                <c:v>651.3884777070036</c:v>
              </c:pt>
              <c:pt idx="34">
                <c:v>676.0752128628916</c:v>
              </c:pt>
              <c:pt idx="35">
                <c:v>706.522408002263</c:v>
              </c:pt>
              <c:pt idx="36">
                <c:v>754.4237557647969</c:v>
              </c:pt>
            </c:numLit>
          </c:yVal>
        </c:ser>
        <c:ser>
          <c:idx val="1"/>
          <c:order val="1"/>
          <c:tx>
            <c:v>Reserve</c:v>
          </c:tx>
          <c:spPr>
            <a:solidFill xmlns:a="http://schemas.openxmlformats.org/drawingml/2006/main">
              <a:srgbClr val="B8613F"/>
            </a:solidFill>
            <a:ln xmlns:a="http://schemas.openxmlformats.org/drawingml/2006/main" w="13335">
              <a:solidFill>
                <a:srgbClr val="B8613F"/>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150</c:v>
              </c:pt>
              <c:pt idx="1">
                <c:v>150</c:v>
              </c:pt>
              <c:pt idx="2">
                <c:v>150</c:v>
              </c:pt>
              <c:pt idx="3">
                <c:v>150</c:v>
              </c:pt>
              <c:pt idx="4">
                <c:v>150</c:v>
              </c:pt>
              <c:pt idx="5">
                <c:v>150</c:v>
              </c:pt>
              <c:pt idx="6">
                <c:v>150</c:v>
              </c:pt>
              <c:pt idx="7">
                <c:v>150</c:v>
              </c:pt>
              <c:pt idx="8">
                <c:v>150</c:v>
              </c:pt>
              <c:pt idx="9">
                <c:v>150</c:v>
              </c:pt>
              <c:pt idx="10">
                <c:v>150</c:v>
              </c:pt>
              <c:pt idx="11">
                <c:v>150</c:v>
              </c:pt>
              <c:pt idx="12">
                <c:v>150</c:v>
              </c:pt>
              <c:pt idx="13">
                <c:v>150</c:v>
              </c:pt>
              <c:pt idx="14">
                <c:v>150</c:v>
              </c:pt>
              <c:pt idx="15">
                <c:v>150</c:v>
              </c:pt>
              <c:pt idx="16">
                <c:v>150</c:v>
              </c:pt>
              <c:pt idx="17">
                <c:v>150</c:v>
              </c:pt>
              <c:pt idx="18">
                <c:v>150</c:v>
              </c:pt>
              <c:pt idx="19">
                <c:v>150</c:v>
              </c:pt>
              <c:pt idx="20">
                <c:v>150</c:v>
              </c:pt>
              <c:pt idx="21">
                <c:v>150</c:v>
              </c:pt>
              <c:pt idx="22">
                <c:v>150</c:v>
              </c:pt>
              <c:pt idx="23">
                <c:v>150</c:v>
              </c:pt>
              <c:pt idx="24">
                <c:v>150</c:v>
              </c:pt>
              <c:pt idx="25">
                <c:v>150</c:v>
              </c:pt>
              <c:pt idx="26">
                <c:v>150</c:v>
              </c:pt>
              <c:pt idx="27">
                <c:v>150</c:v>
              </c:pt>
              <c:pt idx="28">
                <c:v>150</c:v>
              </c:pt>
              <c:pt idx="29">
                <c:v>150</c:v>
              </c:pt>
              <c:pt idx="30">
                <c:v>150</c:v>
              </c:pt>
              <c:pt idx="31">
                <c:v>150</c:v>
              </c:pt>
              <c:pt idx="32">
                <c:v>150</c:v>
              </c:pt>
              <c:pt idx="33">
                <c:v>150</c:v>
              </c:pt>
              <c:pt idx="34">
                <c:v>150</c:v>
              </c:pt>
              <c:pt idx="35">
                <c:v>150</c:v>
              </c:pt>
              <c:pt idx="36">
                <c:v>150</c:v>
              </c:pt>
            </c:numLit>
          </c:yVal>
        </c:ser>
        <c:axId val="48650112"/>
        <c:axId val="48672768"/>
      </c:scatterChart>
      <c:valAx>
        <c:axId val="48672768"/>
        <c:scaling>
          <c:orientation val="minMax"/>
          <c:max val="900"/>
          <c:min val="0"/>
        </c:scaling>
        <c:delete val="0"/>
        <c:axPos val="l"/>
        <c:majorGridlines>
          <c:spPr>
            <a:ln xmlns:a="http://schemas.openxmlformats.org/drawingml/2006/main" w="9525">
              <a:solidFill>
                <a:srgbClr val="D9E1D2"/>
              </a:solidFill>
              <a:prstDash val="solid"/>
            </a:ln>
          </c:spPr>
        </c:majorGridlines>
        <c:numFmt formatCode="$#,##0&quot;k&quot;"/>
        <c:majorTickMark val="none"/>
        <c:minorTickMark val="none"/>
        <c:spPr>
          <a:ln xmlns:a="http://schemas.openxmlformats.org/drawingml/2006/main" w="0">
            <a:noFill/>
          </a:ln>
        </c:spPr>
        <c:txPr>
          <a:bodyPr xmlns:a="http://schemas.openxmlformats.org/drawingml/2006/main" anchorCtr="1"/>
          <a:lstStyle xmlns:a="http://schemas.openxmlformats.org/drawingml/2006/main"/>
          <a:p xmlns:a="http://schemas.openxmlformats.org/drawingml/2006/main">
            <a:pPr>
              <a:defRPr sz="1275">
                <a:solidFill>
                  <a:srgbClr val="6F7C6D"/>
                </a:solidFill>
              </a:defRPr>
            </a:pPr>
          </a:p>
        </c:txPr>
        <c:crossAx val="48650112"/>
        <c:majorUnit val="300"/>
      </c:valAx>
      <c:valAx>
        <c:axId val="48650112"/>
        <c:scaling>
          <c:orientation val="minMax"/>
          <c:max val="36"/>
          <c:min val="0"/>
        </c:scaling>
        <c:delete val="0"/>
        <c:axPos val="b"/>
        <c:title>
          <c:tx>
            <c:rich>
              <a:bodyPr xmlns:a="http://schemas.openxmlformats.org/drawingml/2006/main"/>
              <a:lstStyle xmlns:a="http://schemas.openxmlformats.org/drawingml/2006/main"/>
              <a:p xmlns:a="http://schemas.openxmlformats.org/drawingml/2006/main">
                <a:r>
                  <a:rPr sz="1200">
                    <a:solidFill>
                      <a:srgbClr val="6F7C6D"/>
                    </a:solidFill>
                  </a:rPr>
                  <a:t>Forecast month / 0 = Aug 2026</a:t>
                </a:r>
              </a:p>
            </c:rich>
          </c:tx>
          <c:overlay val="0"/>
          <c:txPr>
            <a:bodyPr xmlns:a="http://schemas.openxmlformats.org/drawingml/2006/main" anchorCtr="1"/>
            <a:lstStyle xmlns:a="http://schemas.openxmlformats.org/drawingml/2006/main"/>
            <a:p xmlns:a="http://schemas.openxmlformats.org/drawingml/2006/main">
              <a:pPr>
                <a:defRPr sz="1200">
                  <a:solidFill>
                    <a:srgbClr val="6F7C6D"/>
                  </a:solidFill>
                </a:defRPr>
              </a:pPr>
            </a:p>
          </c:txPr>
        </c:title>
        <c:numFmt formatCode="0"/>
        <c:majorTickMark val="none"/>
        <c:minorTickMark val="none"/>
        <c:spPr>
          <a:ln xmlns:a="http://schemas.openxmlformats.org/drawingml/2006/main" w="9525">
            <a:solidFill>
              <a:srgbClr val="D9E1D2"/>
            </a:solidFill>
          </a:ln>
        </c:spPr>
        <c:txPr>
          <a:bodyPr xmlns:a="http://schemas.openxmlformats.org/drawingml/2006/main" anchorCtr="1"/>
          <a:lstStyle xmlns:a="http://schemas.openxmlformats.org/drawingml/2006/main"/>
          <a:p xmlns:a="http://schemas.openxmlformats.org/drawingml/2006/main">
            <a:pPr>
              <a:defRPr sz="1200">
                <a:solidFill>
                  <a:srgbClr val="6F7C6D"/>
                </a:solidFill>
              </a:defRPr>
            </a:pPr>
          </a:p>
        </c:txPr>
        <c:crossAx val="48672768"/>
        <c:majorUnit val="12"/>
      </c:valAx>
      <c:spPr>
        <a:solidFill xmlns:a="http://schemas.openxmlformats.org/drawingml/2006/main">
          <a:srgbClr val="F7F5EE"/>
        </a:solidFill>
        <a:ln xmlns:a="http://schemas.openxmlformats.org/drawingml/2006/main" w="0">
          <a:noFill/>
        </a:ln>
      </c:spPr>
    </c:plotArea>
    <c:legend>
      <c:legendPos val="b"/>
      <c:overlay val="0"/>
      <c:txPr>
        <a:bodyPr xmlns:a="http://schemas.openxmlformats.org/drawingml/2006/main" anchorCtr="1"/>
        <a:lstStyle xmlns:a="http://schemas.openxmlformats.org/drawingml/2006/main"/>
        <a:p xmlns:a="http://schemas.openxmlformats.org/drawingml/2006/main">
          <a:pPr>
            <a:defRPr sz="1350">
              <a:solidFill>
                <a:srgbClr val="6F7C6D"/>
              </a:solidFill>
            </a:defRPr>
          </a:pPr>
        </a:p>
      </c:txPr>
    </c:legend>
    <c:plotVisOnly val="1"/>
  </c:chart>
  <c:spPr>
    <a:solidFill xmlns:a="http://schemas.openxmlformats.org/drawingml/2006/main">
      <a:srgbClr val="F7F5EE"/>
    </a:solidFill>
    <a:ln xmlns:a="http://schemas.openxmlformats.org/drawingml/2006/main" w="0">
      <a:noFill/>
    </a:ln>
  </c:spPr>
</c:chartSpace>
</file>

<file path=ppt/slides/charts/chart2.xml><?xml version="1.0" encoding="utf-8"?>
<c:chartSpace xmlns:c="http://schemas.openxmlformats.org/drawingml/2006/chart">
  <c:lang val="en-US"/>
  <c:chart>
    <c:plotArea>
      <c:scatterChart>
        <c:scatterStyle val="line"/>
        <c:ser>
          <c:idx val="0"/>
          <c:order val="0"/>
          <c:tx>
            <c:v>Base</c:v>
          </c:tx>
          <c:spPr>
            <a:solidFill xmlns:a="http://schemas.openxmlformats.org/drawingml/2006/main">
              <a:srgbClr val="52785C"/>
            </a:solidFill>
            <a:ln xmlns:a="http://schemas.openxmlformats.org/drawingml/2006/main" w="28575">
              <a:solidFill>
                <a:srgbClr val="52785C"/>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247.41044000000005</c:v>
              </c:pt>
              <c:pt idx="1">
                <c:v>213.756202103742</c:v>
              </c:pt>
              <c:pt idx="2">
                <c:v>202.42141130522296</c:v>
              </c:pt>
              <c:pt idx="3">
                <c:v>202.47348121427495</c:v>
              </c:pt>
              <c:pt idx="4">
                <c:v>193.38647874983997</c:v>
              </c:pt>
              <c:pt idx="5">
                <c:v>188.19617631201382</c:v>
              </c:pt>
              <c:pt idx="6">
                <c:v>195.93666999148684</c:v>
              </c:pt>
              <c:pt idx="7">
                <c:v>181.63951224492052</c:v>
              </c:pt>
              <c:pt idx="8">
                <c:v>176.34838511567608</c:v>
              </c:pt>
              <c:pt idx="9">
                <c:v>184.588770746394</c:v>
              </c:pt>
              <c:pt idx="10">
                <c:v>179.25163887100433</c:v>
              </c:pt>
              <c:pt idx="11">
                <c:v>179.31847198520504</c:v>
              </c:pt>
              <c:pt idx="12">
                <c:v>194.82538775441924</c:v>
              </c:pt>
              <c:pt idx="13">
                <c:v>197.14192718071203</c:v>
              </c:pt>
              <c:pt idx="14">
                <c:v>205.2898150974168</c:v>
              </c:pt>
              <c:pt idx="15">
                <c:v>229.74586655101066</c:v>
              </c:pt>
              <c:pt idx="16">
                <c:v>236.70575058910035</c:v>
              </c:pt>
              <c:pt idx="17">
                <c:v>249.19912560851714</c:v>
              </c:pt>
              <c:pt idx="18">
                <c:v>279.1526364792752</c:v>
              </c:pt>
              <c:pt idx="19">
                <c:v>289.9373724601045</c:v>
              </c:pt>
              <c:pt idx="20">
                <c:v>301.1567883493839</c:v>
              </c:pt>
              <c:pt idx="21">
                <c:v>331.7201317247617</c:v>
              </c:pt>
              <c:pt idx="22">
                <c:v>342.35136923168665</c:v>
              </c:pt>
              <c:pt idx="23">
                <c:v>359.0409143795739</c:v>
              </c:pt>
              <c:pt idx="24">
                <c:v>393.5060410234224</c:v>
              </c:pt>
              <c:pt idx="25">
                <c:v>409.29338728199434</c:v>
              </c:pt>
              <c:pt idx="26">
                <c:v>431.11167398896</c:v>
              </c:pt>
              <c:pt idx="27">
                <c:v>470.45841940731134</c:v>
              </c:pt>
              <c:pt idx="28">
                <c:v>489.64825578157047</c:v>
              </c:pt>
              <c:pt idx="29">
                <c:v>514.3306920347986</c:v>
              </c:pt>
              <c:pt idx="30">
                <c:v>556.5714670837158</c:v>
              </c:pt>
              <c:pt idx="31">
                <c:v>578.5936352668485</c:v>
              </c:pt>
              <c:pt idx="32">
                <c:v>606.4285915485634</c:v>
              </c:pt>
              <c:pt idx="33">
                <c:v>651.3884777070036</c:v>
              </c:pt>
              <c:pt idx="34">
                <c:v>676.0752128628916</c:v>
              </c:pt>
              <c:pt idx="35">
                <c:v>706.522408002263</c:v>
              </c:pt>
              <c:pt idx="36">
                <c:v>754.4237557647969</c:v>
              </c:pt>
            </c:numLit>
          </c:yVal>
        </c:ser>
        <c:ser>
          <c:idx val="1"/>
          <c:order val="1"/>
          <c:tx>
            <c:v>2x acquisition</c:v>
          </c:tx>
          <c:spPr>
            <a:solidFill xmlns:a="http://schemas.openxmlformats.org/drawingml/2006/main">
              <a:srgbClr val="B8613F"/>
            </a:solidFill>
            <a:ln xmlns:a="http://schemas.openxmlformats.org/drawingml/2006/main" w="28575">
              <a:solidFill>
                <a:srgbClr val="B8613F"/>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247.41044000000005</c:v>
              </c:pt>
              <c:pt idx="1">
                <c:v>196.16958218082172</c:v>
              </c:pt>
              <c:pt idx="2">
                <c:v>168.70674230810394</c:v>
              </c:pt>
              <c:pt idx="3">
                <c:v>154.48475104273945</c:v>
              </c:pt>
              <c:pt idx="4">
                <c:v>131.1616957839944</c:v>
              </c:pt>
              <c:pt idx="5">
                <c:v>113.46012702648191</c:v>
              </c:pt>
              <c:pt idx="6">
                <c:v>111.44427347635802</c:v>
              </c:pt>
              <c:pt idx="7">
                <c:v>85.83904834428911</c:v>
              </c:pt>
              <c:pt idx="8">
                <c:v>71.21791961421813</c:v>
              </c:pt>
              <c:pt idx="9">
                <c:v>73.72810741418162</c:v>
              </c:pt>
              <c:pt idx="10">
                <c:v>59.631521639135535</c:v>
              </c:pt>
              <c:pt idx="11">
                <c:v>52.83117808313704</c:v>
              </c:pt>
              <c:pt idx="12">
                <c:v>65.03773631838146</c:v>
              </c:pt>
              <c:pt idx="13">
                <c:v>66.32289920245968</c:v>
              </c:pt>
              <c:pt idx="14">
                <c:v>74.79364104255946</c:v>
              </c:pt>
              <c:pt idx="15">
                <c:v>101.86802731348267</c:v>
              </c:pt>
              <c:pt idx="16">
                <c:v>104.14129285932366</c:v>
              </c:pt>
              <c:pt idx="17">
                <c:v>114.76142985377244</c:v>
              </c:pt>
              <c:pt idx="18">
                <c:v>143.91821346149175</c:v>
              </c:pt>
              <c:pt idx="19">
                <c:v>153.79482932057965</c:v>
              </c:pt>
              <c:pt idx="20">
                <c:v>170.35090233044804</c:v>
              </c:pt>
              <c:pt idx="21">
                <c:v>204.76127426561206</c:v>
              </c:pt>
              <c:pt idx="22">
                <c:v>219.72442658789961</c:v>
              </c:pt>
              <c:pt idx="23">
                <c:v>241.20617496145996</c:v>
              </c:pt>
              <c:pt idx="24">
                <c:v>280.9000506506803</c:v>
              </c:pt>
              <c:pt idx="25">
                <c:v>306.4146750274001</c:v>
              </c:pt>
              <c:pt idx="26">
                <c:v>338.38889033864916</c:v>
              </c:pt>
              <c:pt idx="27">
                <c:v>388.298915867323</c:v>
              </c:pt>
              <c:pt idx="28">
                <c:v>418.43882302673</c:v>
              </c:pt>
              <c:pt idx="29">
                <c:v>454.43827134487367</c:v>
              </c:pt>
              <c:pt idx="30">
                <c:v>508.34383602782395</c:v>
              </c:pt>
              <c:pt idx="31">
                <c:v>542.3600685624995</c:v>
              </c:pt>
              <c:pt idx="32">
                <c:v>582.5004979883621</c:v>
              </c:pt>
              <c:pt idx="33">
                <c:v>640.0600140138905</c:v>
              </c:pt>
              <c:pt idx="34">
                <c:v>677.623875303802</c:v>
              </c:pt>
              <c:pt idx="35">
                <c:v>721.2096025602057</c:v>
              </c:pt>
              <c:pt idx="36">
                <c:v>782.4953476405504</c:v>
              </c:pt>
            </c:numLit>
          </c:yVal>
        </c:ser>
        <c:ser>
          <c:idx val="2"/>
          <c:order val="2"/>
          <c:tx>
            <c:v>Reserve</c:v>
          </c:tx>
          <c:spPr>
            <a:solidFill xmlns:a="http://schemas.openxmlformats.org/drawingml/2006/main">
              <a:srgbClr val="ADAAA0"/>
            </a:solidFill>
            <a:ln xmlns:a="http://schemas.openxmlformats.org/drawingml/2006/main" w="12383">
              <a:solidFill>
                <a:srgbClr val="ADAAA0"/>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150</c:v>
              </c:pt>
              <c:pt idx="1">
                <c:v>150</c:v>
              </c:pt>
              <c:pt idx="2">
                <c:v>150</c:v>
              </c:pt>
              <c:pt idx="3">
                <c:v>150</c:v>
              </c:pt>
              <c:pt idx="4">
                <c:v>150</c:v>
              </c:pt>
              <c:pt idx="5">
                <c:v>150</c:v>
              </c:pt>
              <c:pt idx="6">
                <c:v>150</c:v>
              </c:pt>
              <c:pt idx="7">
                <c:v>150</c:v>
              </c:pt>
              <c:pt idx="8">
                <c:v>150</c:v>
              </c:pt>
              <c:pt idx="9">
                <c:v>150</c:v>
              </c:pt>
              <c:pt idx="10">
                <c:v>150</c:v>
              </c:pt>
              <c:pt idx="11">
                <c:v>150</c:v>
              </c:pt>
              <c:pt idx="12">
                <c:v>150</c:v>
              </c:pt>
              <c:pt idx="13">
                <c:v>150</c:v>
              </c:pt>
              <c:pt idx="14">
                <c:v>150</c:v>
              </c:pt>
              <c:pt idx="15">
                <c:v>150</c:v>
              </c:pt>
              <c:pt idx="16">
                <c:v>150</c:v>
              </c:pt>
              <c:pt idx="17">
                <c:v>150</c:v>
              </c:pt>
              <c:pt idx="18">
                <c:v>150</c:v>
              </c:pt>
              <c:pt idx="19">
                <c:v>150</c:v>
              </c:pt>
              <c:pt idx="20">
                <c:v>150</c:v>
              </c:pt>
              <c:pt idx="21">
                <c:v>150</c:v>
              </c:pt>
              <c:pt idx="22">
                <c:v>150</c:v>
              </c:pt>
              <c:pt idx="23">
                <c:v>150</c:v>
              </c:pt>
              <c:pt idx="24">
                <c:v>150</c:v>
              </c:pt>
              <c:pt idx="25">
                <c:v>150</c:v>
              </c:pt>
              <c:pt idx="26">
                <c:v>150</c:v>
              </c:pt>
              <c:pt idx="27">
                <c:v>150</c:v>
              </c:pt>
              <c:pt idx="28">
                <c:v>150</c:v>
              </c:pt>
              <c:pt idx="29">
                <c:v>150</c:v>
              </c:pt>
              <c:pt idx="30">
                <c:v>150</c:v>
              </c:pt>
              <c:pt idx="31">
                <c:v>150</c:v>
              </c:pt>
              <c:pt idx="32">
                <c:v>150</c:v>
              </c:pt>
              <c:pt idx="33">
                <c:v>150</c:v>
              </c:pt>
              <c:pt idx="34">
                <c:v>150</c:v>
              </c:pt>
              <c:pt idx="35">
                <c:v>150</c:v>
              </c:pt>
              <c:pt idx="36">
                <c:v>150</c:v>
              </c:pt>
            </c:numLit>
          </c:yVal>
        </c:ser>
        <c:axId val="48650112"/>
        <c:axId val="48672768"/>
      </c:scatterChart>
      <c:valAx>
        <c:axId val="48672768"/>
        <c:scaling>
          <c:orientation val="minMax"/>
          <c:max val="900"/>
          <c:min val="0"/>
        </c:scaling>
        <c:delete val="0"/>
        <c:axPos val="l"/>
        <c:majorGridlines>
          <c:spPr>
            <a:ln xmlns:a="http://schemas.openxmlformats.org/drawingml/2006/main" w="9525">
              <a:solidFill>
                <a:srgbClr val="D9E1D2"/>
              </a:solidFill>
              <a:prstDash val="solid"/>
            </a:ln>
          </c:spPr>
        </c:majorGridlines>
        <c:numFmt formatCode="$#,##0&quot;k&quot;"/>
        <c:majorTickMark val="none"/>
        <c:minorTickMark val="none"/>
        <c:spPr>
          <a:ln xmlns:a="http://schemas.openxmlformats.org/drawingml/2006/main" w="0">
            <a:noFill/>
          </a:ln>
        </c:spPr>
        <c:txPr>
          <a:bodyPr xmlns:a="http://schemas.openxmlformats.org/drawingml/2006/main" anchorCtr="1"/>
          <a:lstStyle xmlns:a="http://schemas.openxmlformats.org/drawingml/2006/main"/>
          <a:p xmlns:a="http://schemas.openxmlformats.org/drawingml/2006/main">
            <a:pPr>
              <a:defRPr sz="1275">
                <a:solidFill>
                  <a:srgbClr val="6F7C6D"/>
                </a:solidFill>
              </a:defRPr>
            </a:pPr>
          </a:p>
        </c:txPr>
        <c:crossAx val="48650112"/>
        <c:majorUnit val="300"/>
      </c:valAx>
      <c:valAx>
        <c:axId val="48650112"/>
        <c:scaling>
          <c:orientation val="minMax"/>
          <c:max val="36"/>
          <c:min val="0"/>
        </c:scaling>
        <c:delete val="0"/>
        <c:axPos val="b"/>
        <c:title>
          <c:tx>
            <c:rich>
              <a:bodyPr xmlns:a="http://schemas.openxmlformats.org/drawingml/2006/main"/>
              <a:lstStyle xmlns:a="http://schemas.openxmlformats.org/drawingml/2006/main"/>
              <a:p xmlns:a="http://schemas.openxmlformats.org/drawingml/2006/main">
                <a:r>
                  <a:rPr sz="1200">
                    <a:solidFill>
                      <a:srgbClr val="6F7C6D"/>
                    </a:solidFill>
                  </a:rPr>
                  <a:t>Forecast month / 0 = Aug 2026</a:t>
                </a:r>
              </a:p>
            </c:rich>
          </c:tx>
          <c:overlay val="0"/>
          <c:txPr>
            <a:bodyPr xmlns:a="http://schemas.openxmlformats.org/drawingml/2006/main" anchorCtr="1"/>
            <a:lstStyle xmlns:a="http://schemas.openxmlformats.org/drawingml/2006/main"/>
            <a:p xmlns:a="http://schemas.openxmlformats.org/drawingml/2006/main">
              <a:pPr>
                <a:defRPr sz="1200">
                  <a:solidFill>
                    <a:srgbClr val="6F7C6D"/>
                  </a:solidFill>
                </a:defRPr>
              </a:pPr>
            </a:p>
          </c:txPr>
        </c:title>
        <c:numFmt formatCode="0"/>
        <c:majorTickMark val="none"/>
        <c:minorTickMark val="none"/>
        <c:spPr>
          <a:ln xmlns:a="http://schemas.openxmlformats.org/drawingml/2006/main" w="9525">
            <a:solidFill>
              <a:srgbClr val="D9E1D2"/>
            </a:solidFill>
          </a:ln>
        </c:spPr>
        <c:txPr>
          <a:bodyPr xmlns:a="http://schemas.openxmlformats.org/drawingml/2006/main" anchorCtr="1"/>
          <a:lstStyle xmlns:a="http://schemas.openxmlformats.org/drawingml/2006/main"/>
          <a:p xmlns:a="http://schemas.openxmlformats.org/drawingml/2006/main">
            <a:pPr>
              <a:defRPr sz="1200">
                <a:solidFill>
                  <a:srgbClr val="6F7C6D"/>
                </a:solidFill>
              </a:defRPr>
            </a:pPr>
          </a:p>
        </c:txPr>
        <c:crossAx val="48672768"/>
        <c:majorUnit val="12"/>
      </c:valAx>
      <c:spPr>
        <a:solidFill xmlns:a="http://schemas.openxmlformats.org/drawingml/2006/main">
          <a:srgbClr val="F7F5EE"/>
        </a:solidFill>
        <a:ln xmlns:a="http://schemas.openxmlformats.org/drawingml/2006/main" w="0">
          <a:noFill/>
        </a:ln>
      </c:spPr>
    </c:plotArea>
    <c:legend>
      <c:legendPos val="b"/>
      <c:overlay val="0"/>
      <c:txPr>
        <a:bodyPr xmlns:a="http://schemas.openxmlformats.org/drawingml/2006/main" anchorCtr="1"/>
        <a:lstStyle xmlns:a="http://schemas.openxmlformats.org/drawingml/2006/main"/>
        <a:p xmlns:a="http://schemas.openxmlformats.org/drawingml/2006/main">
          <a:pPr>
            <a:defRPr sz="1350">
              <a:solidFill>
                <a:srgbClr val="6F7C6D"/>
              </a:solidFill>
            </a:defRPr>
          </a:pPr>
        </a:p>
      </c:txPr>
    </c:legend>
    <c:plotVisOnly val="1"/>
  </c:chart>
  <c:spPr>
    <a:solidFill xmlns:a="http://schemas.openxmlformats.org/drawingml/2006/main">
      <a:srgbClr val="F7F5EE"/>
    </a:solidFill>
    <a:ln xmlns:a="http://schemas.openxmlformats.org/drawingml/2006/main" w="0">
      <a:noFill/>
    </a:ln>
  </c:spPr>
</c:chartSpace>
</file>

<file path=ppt/slides/charts/chart3.xml><?xml version="1.0" encoding="utf-8"?>
<c:chartSpace xmlns:c="http://schemas.openxmlformats.org/drawingml/2006/chart">
  <c:lang val="en-US"/>
  <c:chart>
    <c:plotArea>
      <c:barChart>
        <c:barDir val="col"/>
        <c:grouping val="clustered"/>
        <c:varyColors val="0"/>
        <c:ser>
          <c:idx val="0"/>
          <c:order val="0"/>
          <c:tx>
            <c:v>Month 36 cash</c:v>
          </c:tx>
          <c:spPr>
            <a:solidFill xmlns:a="http://schemas.openxmlformats.org/drawingml/2006/main">
              <a:srgbClr val="52785C"/>
            </a:solidFill>
          </c:spPr>
          <c:dPt>
            <c:idx val="0"/>
            <c:invertIfNegative val="0"/>
            <c:spPr>
              <a:solidFill xmlns:a="http://schemas.openxmlformats.org/drawingml/2006/main">
                <a:srgbClr val="9EB29C"/>
              </a:solidFill>
            </c:spPr>
          </c:dPt>
          <c:dPt>
            <c:idx val="1"/>
            <c:invertIfNegative val="0"/>
            <c:spPr>
              <a:solidFill xmlns:a="http://schemas.openxmlformats.org/drawingml/2006/main">
                <a:srgbClr val="C6947B"/>
              </a:solidFill>
            </c:spPr>
          </c:dPt>
          <c:dPt>
            <c:idx val="2"/>
            <c:invertIfNegative val="0"/>
            <c:spPr>
              <a:solidFill xmlns:a="http://schemas.openxmlformats.org/drawingml/2006/main">
                <a:srgbClr val="52785C"/>
              </a:solidFill>
            </c:spPr>
          </c:dPt>
          <c:cat>
            <c:strLit>
              <c:ptCount val="3"/>
              <c:pt idx="0">
                <c:v>Base</c:v>
              </c:pt>
              <c:pt idx="1">
                <c:v>2x acquisition</c:v>
              </c:pt>
              <c:pt idx="2">
                <c:v>2.6% churn</c:v>
              </c:pt>
            </c:strLit>
          </c:cat>
          <c:val>
            <c:numLit>
              <c:formatCode>$#,##0"k"</c:formatCode>
              <c:ptCount val="3"/>
              <c:pt idx="0">
                <c:v>754.4237557647969</c:v>
              </c:pt>
              <c:pt idx="1">
                <c:v>782.4953476405504</c:v>
              </c:pt>
              <c:pt idx="2">
                <c:v>1029.2050999206947</c:v>
              </c:pt>
            </c:numLit>
          </c:val>
        </c:ser>
        <c:dLbls>
          <c:txPr>
            <a:bodyPr xmlns:a="http://schemas.openxmlformats.org/drawingml/2006/main" anchorCtr="1"/>
            <a:lstStyle xmlns:a="http://schemas.openxmlformats.org/drawingml/2006/main"/>
            <a:p xmlns:a="http://schemas.openxmlformats.org/drawingml/2006/main">
              <a:pPr>
                <a:defRPr sz="1425">
                  <a:solidFill>
                    <a:srgbClr val="213D35"/>
                  </a:solidFill>
                </a:defRPr>
              </a:pPr>
            </a:p>
          </c:txPr>
          <c:dLblPos val="outEnd"/>
          <c:showLegendKey val="0"/>
          <c:showVal val="1"/>
          <c:showCatName val="0"/>
          <c:showSerName val="0"/>
          <c:showPercent val="0"/>
          <c:showBubbleSize val="0"/>
          <c:showLeaderLines val="0"/>
        </c:dLbls>
        <c:gapWidth val="115"/>
        <c:axId val="48650112"/>
        <c:axId val="48672768"/>
      </c:barChart>
      <c:catAx>
        <c:axId val="48650112"/>
        <c:scaling>
          <c:orientation val="minMax"/>
        </c:scaling>
        <c:delete val="0"/>
        <c:axPos val="b"/>
        <c:numFmt formatCode="General"/>
        <c:majorTickMark val="none"/>
        <c:minorTickMark val="none"/>
        <c:spPr>
          <a:ln xmlns:a="http://schemas.openxmlformats.org/drawingml/2006/main" w="9525">
            <a:solidFill>
              <a:srgbClr val="D9E1D2"/>
            </a:solidFill>
          </a:ln>
        </c:spPr>
        <c:txPr>
          <a:bodyPr xmlns:a="http://schemas.openxmlformats.org/drawingml/2006/main" anchorCtr="1"/>
          <a:lstStyle xmlns:a="http://schemas.openxmlformats.org/drawingml/2006/main"/>
          <a:p xmlns:a="http://schemas.openxmlformats.org/drawingml/2006/main">
            <a:pPr>
              <a:defRPr sz="1350">
                <a:solidFill>
                  <a:srgbClr val="213D35"/>
                </a:solidFill>
              </a:defRPr>
            </a:pPr>
          </a:p>
        </c:txPr>
        <c:crossAx val="48672768"/>
      </c:catAx>
      <c:valAx>
        <c:axId val="48672768"/>
        <c:scaling>
          <c:orientation val="minMax"/>
          <c:max val="1200"/>
          <c:min val="0"/>
        </c:scaling>
        <c:delete val="0"/>
        <c:axPos val="l"/>
        <c:majorGridlines>
          <c:spPr>
            <a:ln xmlns:a="http://schemas.openxmlformats.org/drawingml/2006/main" w="9525">
              <a:solidFill>
                <a:srgbClr val="D9E1D2"/>
              </a:solidFill>
            </a:ln>
          </c:spPr>
        </c:majorGridlines>
        <c:numFmt formatCode="$#,##0&quot;k&quot;"/>
        <c:majorTickMark val="none"/>
        <c:minorTickMark val="none"/>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sz="1350">
                <a:solidFill>
                  <a:srgbClr val="6F7C6D"/>
                </a:solidFill>
              </a:defRPr>
            </a:pPr>
          </a:p>
        </c:txPr>
        <c:crossAx val="48650112"/>
        <c:crossBetween val="between"/>
        <c:majorUnit val="400"/>
      </c:valAx>
      <c:spPr>
        <a:solidFill xmlns:a="http://schemas.openxmlformats.org/drawingml/2006/main">
          <a:srgbClr val="F7F5EE"/>
        </a:solidFill>
      </c:spPr>
    </c:plotArea>
    <c:plotVisOnly val="1"/>
  </c:chart>
  <c:spPr>
    <a:solidFill xmlns:a="http://schemas.openxmlformats.org/drawingml/2006/main">
      <a:srgbClr val="F7F5EE"/>
    </a:solidFill>
    <a:ln xmlns:a="http://schemas.openxmlformats.org/drawingml/2006/main" w="0">
      <a:noFill/>
    </a:ln>
  </c:spPr>
</c:chartSpace>
</file>

<file path=ppt/slides/charts/chart4.xml><?xml version="1.0" encoding="utf-8"?>
<c:chartSpace xmlns:c="http://schemas.openxmlformats.org/drawingml/2006/chart">
  <c:lang val="en-US"/>
  <c:chart>
    <c:plotArea>
      <c:scatterChart>
        <c:scatterStyle val="line"/>
        <c:ser>
          <c:idx val="0"/>
          <c:order val="0"/>
          <c:tx>
            <c:v>Downside cash</c:v>
          </c:tx>
          <c:spPr>
            <a:solidFill xmlns:a="http://schemas.openxmlformats.org/drawingml/2006/main">
              <a:srgbClr val="B8613F"/>
            </a:solidFill>
            <a:ln xmlns:a="http://schemas.openxmlformats.org/drawingml/2006/main" w="28575">
              <a:solidFill>
                <a:srgbClr val="B8613F"/>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247.41044000000005</c:v>
              </c:pt>
              <c:pt idx="1">
                <c:v>211.05960766958526</c:v>
              </c:pt>
              <c:pt idx="2">
                <c:v>194.74558945248836</c:v>
              </c:pt>
              <c:pt idx="3">
                <c:v>186.04057325090295</c:v>
              </c:pt>
              <c:pt idx="4">
                <c:v>170.59669210477017</c:v>
              </c:pt>
              <c:pt idx="5">
                <c:v>156.58131679433774</c:v>
              </c:pt>
              <c:pt idx="6">
                <c:v>150.7690375106194</c:v>
              </c:pt>
              <c:pt idx="7">
                <c:v>137.4584746521599</c:v>
              </c:pt>
              <c:pt idx="8">
                <c:v>126.30710347079443</c:v>
              </c:pt>
              <c:pt idx="9">
                <c:v>123.17229448464109</c:v>
              </c:pt>
              <c:pt idx="10">
                <c:v>111.85509409288642</c:v>
              </c:pt>
              <c:pt idx="11">
                <c:v>102.81931184335701</c:v>
              </c:pt>
              <c:pt idx="12">
                <c:v>102.77956518234781</c:v>
              </c:pt>
              <c:pt idx="13">
                <c:v>92.54869933352838</c:v>
              </c:pt>
              <c:pt idx="14">
                <c:v>73.87700629501052</c:v>
              </c:pt>
              <c:pt idx="15">
                <c:v>68.26026982651376</c:v>
              </c:pt>
              <c:pt idx="16">
                <c:v>53.09743196939776</c:v>
              </c:pt>
              <c:pt idx="17">
                <c:v>39.92045490488077</c:v>
              </c:pt>
              <c:pt idx="18">
                <c:v>36.211480915056065</c:v>
              </c:pt>
              <c:pt idx="19">
                <c:v>22.442669234883315</c:v>
              </c:pt>
              <c:pt idx="20">
                <c:v>11.14572062264016</c:v>
              </c:pt>
              <c:pt idx="21">
                <c:v>9.232756144187267</c:v>
              </c:pt>
              <c:pt idx="22">
                <c:v>-3.2114243821106503</c:v>
              </c:pt>
              <c:pt idx="23">
                <c:v>-13.086803156118462</c:v>
              </c:pt>
              <c:pt idx="24">
                <c:v>-12.913691128279243</c:v>
              </c:pt>
              <c:pt idx="25">
                <c:v>-25.15804124545901</c:v>
              </c:pt>
              <c:pt idx="26">
                <c:v>-34.76604827842893</c:v>
              </c:pt>
              <c:pt idx="27">
                <c:v>-34.24814755043274</c:v>
              </c:pt>
              <c:pt idx="28">
                <c:v>-45.2161997011803</c:v>
              </c:pt>
              <c:pt idx="29">
                <c:v>-53.76614974269124</c:v>
              </c:pt>
              <c:pt idx="30">
                <c:v>-51.88425522828702</c:v>
              </c:pt>
              <c:pt idx="31">
                <c:v>-61.86442609331601</c:v>
              </c:pt>
              <c:pt idx="32">
                <c:v>-69.09571715641313</c:v>
              </c:pt>
              <c:pt idx="33">
                <c:v>-65.90562541715168</c:v>
              </c:pt>
              <c:pt idx="34">
                <c:v>-74.93023315303945</c:v>
              </c:pt>
              <c:pt idx="35">
                <c:v>-81.12384823260268</c:v>
              </c:pt>
              <c:pt idx="36">
                <c:v>-76.42589451614158</c:v>
              </c:pt>
            </c:numLit>
          </c:yVal>
        </c:ser>
        <c:ser>
          <c:idx val="1"/>
          <c:order val="1"/>
          <c:tx>
            <c:v>Reserve</c:v>
          </c:tx>
          <c:spPr>
            <a:solidFill xmlns:a="http://schemas.openxmlformats.org/drawingml/2006/main">
              <a:srgbClr val="A9AF9E"/>
            </a:solidFill>
            <a:ln xmlns:a="http://schemas.openxmlformats.org/drawingml/2006/main" w="14288">
              <a:solidFill>
                <a:srgbClr val="A9AF9E"/>
              </a:solidFill>
              <a:prstDash val="solid"/>
            </a:ln>
          </c:spPr>
          <c:marker>
            <c:symbol val="none"/>
          </c:marker>
          <c:xVal>
            <c:numLit>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Lit>
          </c:xVal>
          <c:yVal>
            <c:numLit>
              <c:formatCode>$#,##0"k"</c:formatCode>
              <c:ptCount val="37"/>
              <c:pt idx="0">
                <c:v>150</c:v>
              </c:pt>
              <c:pt idx="1">
                <c:v>150</c:v>
              </c:pt>
              <c:pt idx="2">
                <c:v>150</c:v>
              </c:pt>
              <c:pt idx="3">
                <c:v>150</c:v>
              </c:pt>
              <c:pt idx="4">
                <c:v>150</c:v>
              </c:pt>
              <c:pt idx="5">
                <c:v>150</c:v>
              </c:pt>
              <c:pt idx="6">
                <c:v>150</c:v>
              </c:pt>
              <c:pt idx="7">
                <c:v>150</c:v>
              </c:pt>
              <c:pt idx="8">
                <c:v>150</c:v>
              </c:pt>
              <c:pt idx="9">
                <c:v>150</c:v>
              </c:pt>
              <c:pt idx="10">
                <c:v>150</c:v>
              </c:pt>
              <c:pt idx="11">
                <c:v>150</c:v>
              </c:pt>
              <c:pt idx="12">
                <c:v>150</c:v>
              </c:pt>
              <c:pt idx="13">
                <c:v>150</c:v>
              </c:pt>
              <c:pt idx="14">
                <c:v>150</c:v>
              </c:pt>
              <c:pt idx="15">
                <c:v>150</c:v>
              </c:pt>
              <c:pt idx="16">
                <c:v>150</c:v>
              </c:pt>
              <c:pt idx="17">
                <c:v>150</c:v>
              </c:pt>
              <c:pt idx="18">
                <c:v>150</c:v>
              </c:pt>
              <c:pt idx="19">
                <c:v>150</c:v>
              </c:pt>
              <c:pt idx="20">
                <c:v>150</c:v>
              </c:pt>
              <c:pt idx="21">
                <c:v>150</c:v>
              </c:pt>
              <c:pt idx="22">
                <c:v>150</c:v>
              </c:pt>
              <c:pt idx="23">
                <c:v>150</c:v>
              </c:pt>
              <c:pt idx="24">
                <c:v>150</c:v>
              </c:pt>
              <c:pt idx="25">
                <c:v>150</c:v>
              </c:pt>
              <c:pt idx="26">
                <c:v>150</c:v>
              </c:pt>
              <c:pt idx="27">
                <c:v>150</c:v>
              </c:pt>
              <c:pt idx="28">
                <c:v>150</c:v>
              </c:pt>
              <c:pt idx="29">
                <c:v>150</c:v>
              </c:pt>
              <c:pt idx="30">
                <c:v>150</c:v>
              </c:pt>
              <c:pt idx="31">
                <c:v>150</c:v>
              </c:pt>
              <c:pt idx="32">
                <c:v>150</c:v>
              </c:pt>
              <c:pt idx="33">
                <c:v>150</c:v>
              </c:pt>
              <c:pt idx="34">
                <c:v>150</c:v>
              </c:pt>
              <c:pt idx="35">
                <c:v>150</c:v>
              </c:pt>
              <c:pt idx="36">
                <c:v>150</c:v>
              </c:pt>
            </c:numLit>
          </c:yVal>
        </c:ser>
        <c:axId val="48650112"/>
        <c:axId val="48672768"/>
      </c:scatterChart>
      <c:valAx>
        <c:axId val="48672768"/>
        <c:scaling>
          <c:orientation val="minMax"/>
          <c:max val="300"/>
          <c:min val="-100"/>
        </c:scaling>
        <c:delete val="0"/>
        <c:axPos val="l"/>
        <c:majorGridlines>
          <c:spPr>
            <a:ln xmlns:a="http://schemas.openxmlformats.org/drawingml/2006/main" w="9525">
              <a:solidFill>
                <a:srgbClr val="D9E1D2"/>
              </a:solidFill>
              <a:prstDash val="solid"/>
            </a:ln>
          </c:spPr>
        </c:majorGridlines>
        <c:numFmt formatCode="$#,##0&quot;k&quot;"/>
        <c:majorTickMark val="none"/>
        <c:minorTickMark val="none"/>
        <c:spPr>
          <a:ln xmlns:a="http://schemas.openxmlformats.org/drawingml/2006/main" w="0">
            <a:noFill/>
          </a:ln>
        </c:spPr>
        <c:txPr>
          <a:bodyPr xmlns:a="http://schemas.openxmlformats.org/drawingml/2006/main" anchorCtr="1"/>
          <a:lstStyle xmlns:a="http://schemas.openxmlformats.org/drawingml/2006/main"/>
          <a:p xmlns:a="http://schemas.openxmlformats.org/drawingml/2006/main">
            <a:pPr>
              <a:defRPr sz="1275">
                <a:solidFill>
                  <a:srgbClr val="6F7C6D"/>
                </a:solidFill>
              </a:defRPr>
            </a:pPr>
          </a:p>
        </c:txPr>
        <c:crossAx val="48650112"/>
        <c:majorUnit val="100"/>
      </c:valAx>
      <c:valAx>
        <c:axId val="48650112"/>
        <c:scaling>
          <c:orientation val="minMax"/>
          <c:max val="36"/>
          <c:min val="0"/>
        </c:scaling>
        <c:delete val="0"/>
        <c:axPos val="b"/>
        <c:title>
          <c:tx>
            <c:rich>
              <a:bodyPr xmlns:a="http://schemas.openxmlformats.org/drawingml/2006/main"/>
              <a:lstStyle xmlns:a="http://schemas.openxmlformats.org/drawingml/2006/main"/>
              <a:p xmlns:a="http://schemas.openxmlformats.org/drawingml/2006/main">
                <a:r>
                  <a:rPr sz="1200">
                    <a:solidFill>
                      <a:srgbClr val="6F7C6D"/>
                    </a:solidFill>
                  </a:rPr>
                  <a:t>Forecast month / 0 = Aug 2026</a:t>
                </a:r>
              </a:p>
            </c:rich>
          </c:tx>
          <c:overlay val="0"/>
          <c:txPr>
            <a:bodyPr xmlns:a="http://schemas.openxmlformats.org/drawingml/2006/main" anchorCtr="1"/>
            <a:lstStyle xmlns:a="http://schemas.openxmlformats.org/drawingml/2006/main"/>
            <a:p xmlns:a="http://schemas.openxmlformats.org/drawingml/2006/main">
              <a:pPr>
                <a:defRPr sz="1200">
                  <a:solidFill>
                    <a:srgbClr val="6F7C6D"/>
                  </a:solidFill>
                </a:defRPr>
              </a:pPr>
            </a:p>
          </c:txPr>
        </c:title>
        <c:numFmt formatCode="0"/>
        <c:majorTickMark val="none"/>
        <c:minorTickMark val="none"/>
        <c:spPr>
          <a:ln xmlns:a="http://schemas.openxmlformats.org/drawingml/2006/main" w="9525">
            <a:solidFill>
              <a:srgbClr val="D9E1D2"/>
            </a:solidFill>
          </a:ln>
        </c:spPr>
        <c:txPr>
          <a:bodyPr xmlns:a="http://schemas.openxmlformats.org/drawingml/2006/main" anchorCtr="1"/>
          <a:lstStyle xmlns:a="http://schemas.openxmlformats.org/drawingml/2006/main"/>
          <a:p xmlns:a="http://schemas.openxmlformats.org/drawingml/2006/main">
            <a:pPr>
              <a:defRPr sz="1200">
                <a:solidFill>
                  <a:srgbClr val="6F7C6D"/>
                </a:solidFill>
              </a:defRPr>
            </a:pPr>
          </a:p>
        </c:txPr>
        <c:crossAx val="48672768"/>
        <c:majorUnit val="12"/>
      </c:valAx>
      <c:spPr>
        <a:solidFill xmlns:a="http://schemas.openxmlformats.org/drawingml/2006/main">
          <a:srgbClr val="F7F5EE"/>
        </a:solidFill>
        <a:ln xmlns:a="http://schemas.openxmlformats.org/drawingml/2006/main" w="0">
          <a:noFill/>
        </a:ln>
      </c:spPr>
    </c:plotArea>
    <c:legend>
      <c:legendPos val="b"/>
      <c:overlay val="0"/>
      <c:txPr>
        <a:bodyPr xmlns:a="http://schemas.openxmlformats.org/drawingml/2006/main" anchorCtr="1"/>
        <a:lstStyle xmlns:a="http://schemas.openxmlformats.org/drawingml/2006/main"/>
        <a:p xmlns:a="http://schemas.openxmlformats.org/drawingml/2006/main">
          <a:pPr>
            <a:defRPr sz="1350">
              <a:solidFill>
                <a:srgbClr val="6F7C6D"/>
              </a:solidFill>
            </a:defRPr>
          </a:pPr>
        </a:p>
      </c:txPr>
    </c:legend>
    <c:plotVisOnly val="1"/>
  </c:chart>
  <c:spPr>
    <a:solidFill xmlns:a="http://schemas.openxmlformats.org/drawingml/2006/main">
      <a:srgbClr val="F7F5EE"/>
    </a:solidFill>
    <a:ln xmlns:a="http://schemas.openxmlformats.org/drawingml/2006/main" w="0">
      <a:noFill/>
    </a:ln>
  </c:spPr>
</c:chartSpace>
</file>

<file path=ppt/slides/slide1.xml><?xml version="1.0" encoding="utf-8"?>
<p:sld xmlns:p="http://schemas.openxmlformats.org/presentationml/2006/main">
  <p:cSld>
    <p:bg>
      <p:bgPr>
        <a:solidFill xmlns:a="http://schemas.openxmlformats.org/drawingml/2006/main">
          <a:srgbClr val="213D35"/>
        </a:solidFill>
      </p:bgPr>
    </p:bg>
    <p:spTree>
      <p:nvGrpSpPr>
        <p:cNvPr id="1" name=""/>
        <p:cNvGrpSpPr/>
        <p:nvPr/>
      </p:nvGrpSpPr>
      <p:grpSpPr>
        <a:xfrm xmlns:a="http://schemas.openxmlformats.org/drawingml/2006/main"/>
      </p:grpSpPr>
      <p:sp>
        <p:nvSpPr>
          <p:cNvPr id="9" name="kicker">
            <a:extLst xmlns:a="http://schemas.openxmlformats.org/drawingml/2006/main">
              <a:ext uri="{FF2B5EF4-FFF2-40B4-BE49-F238E27FC236}">
                <a16:creationId xmlns:a16="http://schemas.microsoft.com/office/drawing/2014/main" id="{BA453B3F-85AE-4B01-9EEE-49AFBFC66312}"/>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D9E1D2"/>
                </a:solidFill>
                <a:latin typeface="Arial"/>
                <a:ea typeface="Arial"/>
                <a:cs typeface="Arial"/>
              </a:defRPr>
            </a:pPr>
            <a:r>
              <a:rPr sz="1200" b="0" i="0">
                <a:solidFill>
                  <a:srgbClr val="D9E1D2"/>
                </a:solidFill>
                <a:latin typeface="Arial"/>
                <a:ea typeface="Arial"/>
                <a:cs typeface="Arial"/>
              </a:rPr>
              <a:t>NORTHSTAR FIELD NOTES / BOARD BRIEFING</a:t>
            </a:r>
          </a:p>
        </p:txBody>
      </p:sp>
      <p:sp>
        <p:nvSpPr>
          <p:cNvPr id="2" name="rule-659">
            <a:extLst xmlns:a="http://schemas.openxmlformats.org/drawingml/2006/main">
              <a:ext uri="{FF2B5EF4-FFF2-40B4-BE49-F238E27FC236}">
                <a16:creationId xmlns:a16="http://schemas.microsoft.com/office/drawing/2014/main" id="{59DE62F0-07F1-4236-B55A-DC3FEA088CDB}"/>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597066"/>
          </a:solidFill>
          <a:ln xmlns:a="http://schemas.openxmlformats.org/drawingml/2006/main" w="0">
            <a:noFill/>
          </a:ln>
        </p:spPr>
      </p:sp>
      <p:sp>
        <p:nvSpPr>
          <p:cNvPr id="3" name="footer">
            <a:extLst xmlns:a="http://schemas.openxmlformats.org/drawingml/2006/main">
              <a:ext uri="{FF2B5EF4-FFF2-40B4-BE49-F238E27FC236}">
                <a16:creationId xmlns:a16="http://schemas.microsoft.com/office/drawing/2014/main" id="{DD3C773E-0ED5-465C-B56A-49B5D98A1ED2}"/>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D9E1D2"/>
                </a:solidFill>
                <a:latin typeface="Arial"/>
                <a:ea typeface="Arial"/>
                <a:cs typeface="Arial"/>
              </a:defRPr>
            </a:pPr>
            <a:r>
              <a:rPr sz="975" b="0" i="0">
                <a:solidFill>
                  <a:srgbClr val="D9E1D2"/>
                </a:solidFill>
                <a:latin typeface="Arial"/>
                <a:ea typeface="Arial"/>
                <a:cs typeface="Arial"/>
              </a:rPr>
              <a:t>NORTHSTAR FIELD NOTES  /  SYNTHETIC OPERATING PLAN</a:t>
            </a:r>
          </a:p>
        </p:txBody>
      </p:sp>
      <p:sp>
        <p:nvSpPr>
          <p:cNvPr id="4" name="page">
            <a:extLst xmlns:a="http://schemas.openxmlformats.org/drawingml/2006/main">
              <a:ext uri="{FF2B5EF4-FFF2-40B4-BE49-F238E27FC236}">
                <a16:creationId xmlns:a16="http://schemas.microsoft.com/office/drawing/2014/main" id="{0668583A-B5CE-4ACE-AD03-C9D85F78DBF2}"/>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D9E1D2"/>
                </a:solidFill>
                <a:latin typeface="Arial"/>
                <a:ea typeface="Arial"/>
                <a:cs typeface="Arial"/>
              </a:defRPr>
            </a:pPr>
            <a:r>
              <a:rPr sz="1050" b="0" i="0">
                <a:solidFill>
                  <a:srgbClr val="D9E1D2"/>
                </a:solidFill>
                <a:latin typeface="Arial"/>
                <a:ea typeface="Arial"/>
                <a:cs typeface="Arial"/>
              </a:rPr>
              <a:t>01 / 07</a:t>
            </a:r>
          </a:p>
        </p:txBody>
      </p:sp>
      <p:sp>
        <p:nvSpPr>
          <p:cNvPr id="5" name="cover-title">
            <a:extLst xmlns:a="http://schemas.openxmlformats.org/drawingml/2006/main">
              <a:ext uri="{FF2B5EF4-FFF2-40B4-BE49-F238E27FC236}">
                <a16:creationId xmlns:a16="http://schemas.microsoft.com/office/drawing/2014/main" id="{B9B527A7-7AA3-475F-8098-454A4C460874}"/>
              </a:ext>
            </a:extLst>
          </p:cNvPr>
          <p:cNvSpPr>
            <a:spLocks xmlns:a="http://schemas.openxmlformats.org/drawingml/2006/main" noGrp="1"/>
          </p:cNvSpPr>
          <p:nvPr/>
        </p:nvSpPr>
        <p:spPr>
          <a:xfrm xmlns:a="http://schemas.openxmlformats.org/drawingml/2006/main">
            <a:off x="685800" y="1457325"/>
            <a:ext cx="9906000" cy="2190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6600" b="0" i="0">
                <a:solidFill>
                  <a:srgbClr val="FFFDF6"/>
                </a:solidFill>
                <a:latin typeface="Georgia"/>
                <a:ea typeface="Georgia"/>
                <a:cs typeface="Georgia"/>
              </a:defRPr>
            </a:pPr>
            <a:r>
              <a:rPr sz="6600" b="0" i="0">
                <a:solidFill>
                  <a:srgbClr val="FFFDF6"/>
                </a:solidFill>
                <a:latin typeface="Georgia"/>
                <a:ea typeface="Georgia"/>
                <a:cs typeface="Georgia"/>
              </a:rPr>
              <a:t>Growth has a</a:t>
            </a:r>
          </a:p>
          <a:p xmlns:a="http://schemas.openxmlformats.org/drawingml/2006/main">
            <a:pPr>
              <a:lnSpc>
                <a:spcPct val="103000"/>
              </a:lnSpc>
              <a:buNone/>
              <a:defRPr sz="6600" b="0" i="0">
                <a:solidFill>
                  <a:srgbClr val="FFFDF6"/>
                </a:solidFill>
                <a:latin typeface="Georgia"/>
                <a:ea typeface="Georgia"/>
                <a:cs typeface="Georgia"/>
              </a:defRPr>
            </a:pPr>
            <a:r>
              <a:rPr sz="6600" b="0" i="0">
                <a:solidFill>
                  <a:srgbClr val="FFFDF6"/>
                </a:solidFill>
                <a:latin typeface="Georgia"/>
                <a:ea typeface="Georgia"/>
                <a:cs typeface="Georgia"/>
              </a:rPr>
              <a:t>cash curve.</a:t>
            </a:r>
          </a:p>
        </p:txBody>
      </p:sp>
      <p:sp>
        <p:nvSpPr>
          <p:cNvPr id="6" name="cover-ask">
            <a:extLst xmlns:a="http://schemas.openxmlformats.org/drawingml/2006/main">
              <a:ext uri="{FF2B5EF4-FFF2-40B4-BE49-F238E27FC236}">
                <a16:creationId xmlns:a16="http://schemas.microsoft.com/office/drawing/2014/main" id="{3BB75A88-EDC3-4D2B-A3AB-741CF4B3546B}"/>
              </a:ext>
            </a:extLst>
          </p:cNvPr>
          <p:cNvSpPr>
            <a:spLocks xmlns:a="http://schemas.openxmlformats.org/drawingml/2006/main" noGrp="1"/>
          </p:cNvSpPr>
          <p:nvPr/>
        </p:nvSpPr>
        <p:spPr>
          <a:xfrm xmlns:a="http://schemas.openxmlformats.org/drawingml/2006/main">
            <a:off x="742950" y="4029075"/>
            <a:ext cx="828675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400" b="0" i="0">
                <a:solidFill>
                  <a:srgbClr val="D9E1D2"/>
                </a:solidFill>
                <a:latin typeface="Arial"/>
                <a:ea typeface="Arial"/>
                <a:cs typeface="Arial"/>
              </a:defRPr>
            </a:pPr>
            <a:r>
              <a:rPr sz="2400" b="0" i="0">
                <a:solidFill>
                  <a:srgbClr val="D9E1D2"/>
                </a:solidFill>
                <a:latin typeface="Arial"/>
                <a:ea typeface="Arial"/>
                <a:cs typeface="Arial"/>
              </a:rPr>
              <a:t>Approve staged expansion.</a:t>
            </a:r>
          </a:p>
          <a:p xmlns:a="http://schemas.openxmlformats.org/drawingml/2006/main">
            <a:pPr>
              <a:lnSpc>
                <a:spcPct val="103000"/>
              </a:lnSpc>
              <a:buNone/>
              <a:defRPr sz="2400" b="0" i="0">
                <a:solidFill>
                  <a:srgbClr val="D9E1D2"/>
                </a:solidFill>
                <a:latin typeface="Arial"/>
                <a:ea typeface="Arial"/>
                <a:cs typeface="Arial"/>
              </a:defRPr>
            </a:pPr>
            <a:r>
              <a:rPr sz="2400" b="0" i="0">
                <a:solidFill>
                  <a:srgbClr val="D9E1D2"/>
                </a:solidFill>
                <a:latin typeface="Arial"/>
                <a:ea typeface="Arial"/>
                <a:cs typeface="Arial"/>
              </a:rPr>
              <a:t>Keep $150k in reserve.</a:t>
            </a:r>
          </a:p>
        </p:txBody>
      </p:sp>
      <p:sp>
        <p:nvSpPr>
          <p:cNvPr id="7" name="cover-meta">
            <a:extLst xmlns:a="http://schemas.openxmlformats.org/drawingml/2006/main">
              <a:ext uri="{FF2B5EF4-FFF2-40B4-BE49-F238E27FC236}">
                <a16:creationId xmlns:a16="http://schemas.microsoft.com/office/drawing/2014/main" id="{4BC8827B-37D8-4F20-BB4F-7C26103ABC8F}"/>
              </a:ext>
            </a:extLst>
          </p:cNvPr>
          <p:cNvSpPr>
            <a:spLocks xmlns:a="http://schemas.openxmlformats.org/drawingml/2006/main" noGrp="1"/>
          </p:cNvSpPr>
          <p:nvPr/>
        </p:nvSpPr>
        <p:spPr>
          <a:xfrm xmlns:a="http://schemas.openxmlformats.org/drawingml/2006/main">
            <a:off x="742950" y="5514975"/>
            <a:ext cx="1009650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350" b="0" i="0">
                <a:solidFill>
                  <a:srgbClr val="D9E1D2"/>
                </a:solidFill>
                <a:latin typeface="Arial"/>
                <a:ea typeface="Arial"/>
                <a:cs typeface="Arial"/>
              </a:defRPr>
            </a:pPr>
            <a:r>
              <a:rPr sz="1350" b="0" i="0">
                <a:solidFill>
                  <a:srgbClr val="D9E1D2"/>
                </a:solidFill>
                <a:latin typeface="Arial"/>
                <a:ea typeface="Arial"/>
                <a:cs typeface="Arial"/>
              </a:rPr>
              <a:t>September 2026–August 2029  /  USD pretax  /  2 September 2026</a:t>
            </a:r>
          </a:p>
        </p:txBody>
      </p:sp>
      <p:sp>
        <p:nvSpPr>
          <p:cNvPr id="8" name="launchpad">
            <a:extLst xmlns:a="http://schemas.openxmlformats.org/drawingml/2006/main">
              <a:ext uri="{FF2B5EF4-FFF2-40B4-BE49-F238E27FC236}">
                <a16:creationId xmlns:a16="http://schemas.microsoft.com/office/drawing/2014/main" id="{521FEE2E-03EF-48CD-8150-4A8BF790A994}"/>
              </a:ext>
            </a:extLst>
          </p:cNvPr>
          <p:cNvSpPr>
            <a:spLocks xmlns:a="http://schemas.openxmlformats.org/drawingml/2006/main" noGrp="1"/>
          </p:cNvSpPr>
          <p:nvPr/>
        </p:nvSpPr>
        <p:spPr>
          <a:xfrm xmlns:a="http://schemas.openxmlformats.org/drawingml/2006/main">
            <a:off x="9525000" y="409575"/>
            <a:ext cx="198120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200" b="0" i="0">
                <a:solidFill>
                  <a:srgbClr val="D9E1D2"/>
                </a:solidFill>
                <a:latin typeface="Arial"/>
                <a:ea typeface="Arial"/>
                <a:cs typeface="Arial"/>
              </a:defRPr>
            </a:pPr>
            <a:r>
              <a:rPr sz="1200" b="0" i="0">
                <a:solidFill>
                  <a:srgbClr val="D9E1D2"/>
                </a:solidFill>
                <a:latin typeface="Arial"/>
                <a:ea typeface="Arial"/>
                <a:cs typeface="Arial"/>
              </a:rPr>
              <a:t>LAUNCHPAD / 10</a:t>
            </a:r>
          </a:p>
        </p:txBody>
      </p:sp>
    </p:spTree>
    <p:extLst>
      <p:ext uri="{BB962C8B-B14F-4D97-AF65-F5344CB8AC3E}">
        <p14:creationId xmlns:p14="http://schemas.microsoft.com/office/powerpoint/2010/main" val="870106108"/>
      </p:ext>
    </p:extLst>
  </p:cSld>
</p:sld>
</file>

<file path=ppt/slides/slide2.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12" name="kicker">
            <a:extLst xmlns:a="http://schemas.openxmlformats.org/drawingml/2006/main">
              <a:ext uri="{FF2B5EF4-FFF2-40B4-BE49-F238E27FC236}">
                <a16:creationId xmlns:a16="http://schemas.microsoft.com/office/drawing/2014/main" id="{7ACE7B51-4480-4A0A-815D-A5FC6EBFD276}"/>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01 / START WITH THE CASH TROUGH</a:t>
            </a:r>
          </a:p>
        </p:txBody>
      </p:sp>
      <p:sp>
        <p:nvSpPr>
          <p:cNvPr id="2" name="title">
            <a:extLst xmlns:a="http://schemas.openxmlformats.org/drawingml/2006/main">
              <a:ext uri="{FF2B5EF4-FFF2-40B4-BE49-F238E27FC236}">
                <a16:creationId xmlns:a16="http://schemas.microsoft.com/office/drawing/2014/main" id="{B26E6F9B-B359-42CD-A63F-B70F5ED828B3}"/>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The cash trough limits</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the next step.</a:t>
            </a:r>
          </a:p>
        </p:txBody>
      </p:sp>
      <p:sp>
        <p:nvSpPr>
          <p:cNvPr id="3" name="rule-659">
            <a:extLst xmlns:a="http://schemas.openxmlformats.org/drawingml/2006/main">
              <a:ext uri="{FF2B5EF4-FFF2-40B4-BE49-F238E27FC236}">
                <a16:creationId xmlns:a16="http://schemas.microsoft.com/office/drawing/2014/main" id="{537058F0-F2BD-45CB-9FEE-79192588EE9F}"/>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1F65812C-B82A-4B5E-A92C-F9530F51066A}"/>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20DB7E50-98FC-4256-B8F7-D4CC63AE512F}"/>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02 / 07</a:t>
            </a:r>
          </a:p>
        </p:txBody>
      </p:sp>
      <p:sp>
        <p:nvSpPr>
          <p:cNvPr id="6" name="low-cash">
            <a:extLst xmlns:a="http://schemas.openxmlformats.org/drawingml/2006/main">
              <a:ext uri="{FF2B5EF4-FFF2-40B4-BE49-F238E27FC236}">
                <a16:creationId xmlns:a16="http://schemas.microsoft.com/office/drawing/2014/main" id="{DD5093BF-EA0A-4DE2-93A0-6A8A7CF0F914}"/>
              </a:ext>
            </a:extLst>
          </p:cNvPr>
          <p:cNvSpPr>
            <a:spLocks xmlns:a="http://schemas.openxmlformats.org/drawingml/2006/main" noGrp="1"/>
          </p:cNvSpPr>
          <p:nvPr/>
        </p:nvSpPr>
        <p:spPr>
          <a:xfrm xmlns:a="http://schemas.openxmlformats.org/drawingml/2006/main">
            <a:off x="685800" y="2543175"/>
            <a:ext cx="31432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5250" b="0" i="0">
                <a:solidFill>
                  <a:srgbClr val="213D35"/>
                </a:solidFill>
                <a:latin typeface="Georgia"/>
                <a:ea typeface="Georgia"/>
                <a:cs typeface="Georgia"/>
              </a:defRPr>
            </a:pPr>
            <a:r>
              <a:rPr sz="5250" b="0" i="0">
                <a:solidFill>
                  <a:srgbClr val="213D35"/>
                </a:solidFill>
                <a:latin typeface="Georgia"/>
                <a:ea typeface="Georgia"/>
                <a:cs typeface="Georgia"/>
              </a:rPr>
              <a:t>$176.3k</a:t>
            </a:r>
          </a:p>
        </p:txBody>
      </p:sp>
      <p:sp>
        <p:nvSpPr>
          <p:cNvPr id="7" name="low-label">
            <a:extLst xmlns:a="http://schemas.openxmlformats.org/drawingml/2006/main">
              <a:ext uri="{FF2B5EF4-FFF2-40B4-BE49-F238E27FC236}">
                <a16:creationId xmlns:a16="http://schemas.microsoft.com/office/drawing/2014/main" id="{F900F147-22E8-471D-8783-6210EE290267}"/>
              </a:ext>
            </a:extLst>
          </p:cNvPr>
          <p:cNvSpPr>
            <a:spLocks xmlns:a="http://schemas.openxmlformats.org/drawingml/2006/main" noGrp="1"/>
          </p:cNvSpPr>
          <p:nvPr/>
        </p:nvSpPr>
        <p:spPr>
          <a:xfrm xmlns:a="http://schemas.openxmlformats.org/drawingml/2006/main">
            <a:off x="733425" y="3333750"/>
            <a:ext cx="2952750"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Lowest base-case cash</a:t>
            </a:r>
          </a:p>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April 2027</a:t>
            </a:r>
          </a:p>
        </p:txBody>
      </p:sp>
      <p:sp>
        <p:nvSpPr>
          <p:cNvPr id="8" name="headroom">
            <a:extLst xmlns:a="http://schemas.openxmlformats.org/drawingml/2006/main">
              <a:ext uri="{FF2B5EF4-FFF2-40B4-BE49-F238E27FC236}">
                <a16:creationId xmlns:a16="http://schemas.microsoft.com/office/drawing/2014/main" id="{BF6494C7-A209-46E6-966E-B40BB516E585}"/>
              </a:ext>
            </a:extLst>
          </p:cNvPr>
          <p:cNvSpPr>
            <a:spLocks xmlns:a="http://schemas.openxmlformats.org/drawingml/2006/main" noGrp="1"/>
          </p:cNvSpPr>
          <p:nvPr/>
        </p:nvSpPr>
        <p:spPr>
          <a:xfrm xmlns:a="http://schemas.openxmlformats.org/drawingml/2006/main">
            <a:off x="685800" y="4181475"/>
            <a:ext cx="31432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5250" b="0" i="0">
                <a:solidFill>
                  <a:srgbClr val="52785C"/>
                </a:solidFill>
                <a:latin typeface="Georgia"/>
                <a:ea typeface="Georgia"/>
                <a:cs typeface="Georgia"/>
              </a:defRPr>
            </a:pPr>
            <a:r>
              <a:rPr sz="5250" b="0" i="0">
                <a:solidFill>
                  <a:srgbClr val="52785C"/>
                </a:solidFill>
                <a:latin typeface="Georgia"/>
                <a:ea typeface="Georgia"/>
                <a:cs typeface="Georgia"/>
              </a:rPr>
              <a:t>$26.3k</a:t>
            </a:r>
          </a:p>
        </p:txBody>
      </p:sp>
      <p:sp>
        <p:nvSpPr>
          <p:cNvPr id="9" name="headroom-label">
            <a:extLst xmlns:a="http://schemas.openxmlformats.org/drawingml/2006/main">
              <a:ext uri="{FF2B5EF4-FFF2-40B4-BE49-F238E27FC236}">
                <a16:creationId xmlns:a16="http://schemas.microsoft.com/office/drawing/2014/main" id="{8F28DC25-B7AC-4043-885D-7C490A428BE8}"/>
              </a:ext>
            </a:extLst>
          </p:cNvPr>
          <p:cNvSpPr>
            <a:spLocks xmlns:a="http://schemas.openxmlformats.org/drawingml/2006/main" noGrp="1"/>
          </p:cNvSpPr>
          <p:nvPr/>
        </p:nvSpPr>
        <p:spPr>
          <a:xfrm xmlns:a="http://schemas.openxmlformats.org/drawingml/2006/main">
            <a:off x="733425" y="5029200"/>
            <a:ext cx="30480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6F7C6D"/>
                </a:solidFill>
                <a:latin typeface="Arial"/>
                <a:ea typeface="Arial"/>
                <a:cs typeface="Arial"/>
              </a:defRPr>
            </a:pPr>
            <a:r>
              <a:rPr sz="1725" b="0" i="0">
                <a:solidFill>
                  <a:srgbClr val="6F7C6D"/>
                </a:solidFill>
                <a:latin typeface="Arial"/>
                <a:ea typeface="Arial"/>
                <a:cs typeface="Arial"/>
              </a:rPr>
              <a:t>Above the $150k reserve</a:t>
            </a:r>
          </a:p>
        </p:txBody>
      </p:sp>
      <p:graphicFrame>
        <p:nvGraphicFramePr>
          <p:cNvPr id="21" name="Chart"/>
          <p:cNvGraphicFramePr/>
          <p:nvPr/>
        </p:nvGraphicFramePr>
        <p:xfrm>
          <a:off xmlns:a="http://schemas.openxmlformats.org/drawingml/2006/main" x="4114800" y="2400300"/>
          <a:ext xmlns:a="http://schemas.openxmlformats.org/drawingml/2006/main" cx="7419975" cy="3333750"/>
        </p:xfrm>
        <a:graphic xmlns:a="http://schemas.openxmlformats.org/drawingml/2006/main">
          <a:graphicData uri="http://schemas.openxmlformats.org/drawingml/2006/chart">
            <c:chart xmlns:r="http://schemas.openxmlformats.org/officeDocument/2006/relationships" xmlns:c="http://schemas.openxmlformats.org/drawingml/2006/chart" r:id="R3e50556990de4a45"/>
          </a:graphicData>
        </a:graphic>
      </p:graphicFrame>
      <p:sp>
        <p:nvSpPr>
          <p:cNvPr id="11" name="chart-unit">
            <a:extLst xmlns:a="http://schemas.openxmlformats.org/drawingml/2006/main">
              <a:ext uri="{FF2B5EF4-FFF2-40B4-BE49-F238E27FC236}">
                <a16:creationId xmlns:a16="http://schemas.microsoft.com/office/drawing/2014/main" id="{17BB5AB4-7E7E-427E-AF05-2B87FD00DBD9}"/>
              </a:ext>
            </a:extLst>
          </p:cNvPr>
          <p:cNvSpPr>
            <a:spLocks xmlns:a="http://schemas.openxmlformats.org/drawingml/2006/main" noGrp="1"/>
          </p:cNvSpPr>
          <p:nvPr/>
        </p:nvSpPr>
        <p:spPr>
          <a:xfrm xmlns:a="http://schemas.openxmlformats.org/drawingml/2006/main">
            <a:off x="4476750" y="2190750"/>
            <a:ext cx="657225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75" b="0" i="0">
                <a:solidFill>
                  <a:srgbClr val="6F7C6D"/>
                </a:solidFill>
                <a:latin typeface="Arial"/>
                <a:ea typeface="Arial"/>
                <a:cs typeface="Arial"/>
              </a:defRPr>
            </a:pPr>
            <a:r>
              <a:rPr sz="1275" b="0" i="0">
                <a:solidFill>
                  <a:srgbClr val="6F7C6D"/>
                </a:solidFill>
                <a:latin typeface="Arial"/>
                <a:ea typeface="Arial"/>
                <a:cs typeface="Arial"/>
              </a:rPr>
              <a:t>Monthly closing cash / USD thousands</a:t>
            </a:r>
          </a:p>
        </p:txBody>
      </p:sp>
    </p:spTree>
    <p:extLst>
      <p:ext uri="{BB962C8B-B14F-4D97-AF65-F5344CB8AC3E}">
        <p14:creationId xmlns:p14="http://schemas.microsoft.com/office/powerpoint/2010/main" val="813355524"/>
      </p:ext>
    </p:extLst>
  </p:cSld>
</p:sld>
</file>

<file path=ppt/slides/slide3.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12" name="kicker">
            <a:extLst xmlns:a="http://schemas.openxmlformats.org/drawingml/2006/main">
              <a:ext uri="{FF2B5EF4-FFF2-40B4-BE49-F238E27FC236}">
                <a16:creationId xmlns:a16="http://schemas.microsoft.com/office/drawing/2014/main" id="{AB8218AF-6BD7-455C-81DE-EBD01A0C46B7}"/>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02 / ACQUISITION HAS DIMINISHING RETURNS</a:t>
            </a:r>
          </a:p>
        </p:txBody>
      </p:sp>
      <p:sp>
        <p:nvSpPr>
          <p:cNvPr id="2" name="title">
            <a:extLst xmlns:a="http://schemas.openxmlformats.org/drawingml/2006/main">
              <a:ext uri="{FF2B5EF4-FFF2-40B4-BE49-F238E27FC236}">
                <a16:creationId xmlns:a16="http://schemas.microsoft.com/office/drawing/2014/main" id="{CA7BBCA4-DF49-4808-A71A-218880F863FC}"/>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Doubling acquisition leaves</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little extra ending cash.</a:t>
            </a:r>
          </a:p>
        </p:txBody>
      </p:sp>
      <p:sp>
        <p:nvSpPr>
          <p:cNvPr id="3" name="rule-659">
            <a:extLst xmlns:a="http://schemas.openxmlformats.org/drawingml/2006/main">
              <a:ext uri="{FF2B5EF4-FFF2-40B4-BE49-F238E27FC236}">
                <a16:creationId xmlns:a16="http://schemas.microsoft.com/office/drawing/2014/main" id="{4FDAF64F-99DC-47A7-9703-C3643C19746D}"/>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5B966709-D187-4BCA-9394-99F1743F6880}"/>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9D45E583-65DA-418D-9DE3-7EF150010EC5}"/>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03 / 07</a:t>
            </a:r>
          </a:p>
        </p:txBody>
      </p:sp>
      <p:graphicFrame>
        <p:nvGraphicFramePr>
          <p:cNvPr id="17" name="Chart"/>
          <p:cNvGraphicFramePr/>
          <p:nvPr/>
        </p:nvGraphicFramePr>
        <p:xfrm>
          <a:off xmlns:a="http://schemas.openxmlformats.org/drawingml/2006/main" x="647700" y="2505075"/>
          <a:ext xmlns:a="http://schemas.openxmlformats.org/drawingml/2006/main" cx="7858125" cy="3057525"/>
        </p:xfrm>
        <a:graphic xmlns:a="http://schemas.openxmlformats.org/drawingml/2006/main">
          <a:graphicData uri="http://schemas.openxmlformats.org/drawingml/2006/chart">
            <c:chart xmlns:r="http://schemas.openxmlformats.org/officeDocument/2006/relationships" xmlns:c="http://schemas.openxmlformats.org/drawingml/2006/chart" r:id="R0e611557df474b04"/>
          </a:graphicData>
        </a:graphic>
      </p:graphicFrame>
      <p:sp>
        <p:nvSpPr>
          <p:cNvPr id="7" name="member-uplift">
            <a:extLst xmlns:a="http://schemas.openxmlformats.org/drawingml/2006/main">
              <a:ext uri="{FF2B5EF4-FFF2-40B4-BE49-F238E27FC236}">
                <a16:creationId xmlns:a16="http://schemas.microsoft.com/office/drawing/2014/main" id="{7B9CBDF4-115F-4A11-A7AF-BB3089BC8E8B}"/>
              </a:ext>
            </a:extLst>
          </p:cNvPr>
          <p:cNvSpPr>
            <a:spLocks xmlns:a="http://schemas.openxmlformats.org/drawingml/2006/main" noGrp="1"/>
          </p:cNvSpPr>
          <p:nvPr/>
        </p:nvSpPr>
        <p:spPr>
          <a:xfrm xmlns:a="http://schemas.openxmlformats.org/drawingml/2006/main">
            <a:off x="8982075" y="2533650"/>
            <a:ext cx="2524125"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650" b="0" i="0">
                <a:solidFill>
                  <a:srgbClr val="213D35"/>
                </a:solidFill>
                <a:latin typeface="Georgia"/>
                <a:ea typeface="Georgia"/>
                <a:cs typeface="Georgia"/>
              </a:defRPr>
            </a:pPr>
            <a:r>
              <a:rPr sz="4650" b="0" i="0">
                <a:solidFill>
                  <a:srgbClr val="213D35"/>
                </a:solidFill>
                <a:latin typeface="Georgia"/>
                <a:ea typeface="Georgia"/>
                <a:cs typeface="Georgia"/>
              </a:rPr>
              <a:t>+2,629</a:t>
            </a:r>
          </a:p>
        </p:txBody>
      </p:sp>
      <p:sp>
        <p:nvSpPr>
          <p:cNvPr id="8" name="member-uplift-label">
            <a:extLst xmlns:a="http://schemas.openxmlformats.org/drawingml/2006/main">
              <a:ext uri="{FF2B5EF4-FFF2-40B4-BE49-F238E27FC236}">
                <a16:creationId xmlns:a16="http://schemas.microsoft.com/office/drawing/2014/main" id="{D1C68AF5-90C5-4F0B-826F-5E90CBE3ED6D}"/>
              </a:ext>
            </a:extLst>
          </p:cNvPr>
          <p:cNvSpPr>
            <a:spLocks xmlns:a="http://schemas.openxmlformats.org/drawingml/2006/main" noGrp="1"/>
          </p:cNvSpPr>
          <p:nvPr/>
        </p:nvSpPr>
        <p:spPr>
          <a:xfrm xmlns:a="http://schemas.openxmlformats.org/drawingml/2006/main">
            <a:off x="9029700" y="3267075"/>
            <a:ext cx="2390775" cy="371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Month 36 members</a:t>
            </a:r>
          </a:p>
        </p:txBody>
      </p:sp>
      <p:sp>
        <p:nvSpPr>
          <p:cNvPr id="9" name="cash-uplift">
            <a:extLst xmlns:a="http://schemas.openxmlformats.org/drawingml/2006/main">
              <a:ext uri="{FF2B5EF4-FFF2-40B4-BE49-F238E27FC236}">
                <a16:creationId xmlns:a16="http://schemas.microsoft.com/office/drawing/2014/main" id="{2930E7D6-986C-48EC-BCF4-19C100DA7594}"/>
              </a:ext>
            </a:extLst>
          </p:cNvPr>
          <p:cNvSpPr>
            <a:spLocks xmlns:a="http://schemas.openxmlformats.org/drawingml/2006/main" noGrp="1"/>
          </p:cNvSpPr>
          <p:nvPr/>
        </p:nvSpPr>
        <p:spPr>
          <a:xfrm xmlns:a="http://schemas.openxmlformats.org/drawingml/2006/main">
            <a:off x="8982075" y="3952875"/>
            <a:ext cx="2524125"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650" b="0" i="0">
                <a:solidFill>
                  <a:srgbClr val="B8613F"/>
                </a:solidFill>
                <a:latin typeface="Georgia"/>
                <a:ea typeface="Georgia"/>
                <a:cs typeface="Georgia"/>
              </a:defRPr>
            </a:pPr>
            <a:r>
              <a:rPr sz="4650" b="0" i="0">
                <a:solidFill>
                  <a:srgbClr val="B8613F"/>
                </a:solidFill>
                <a:latin typeface="Georgia"/>
                <a:ea typeface="Georgia"/>
                <a:cs typeface="Georgia"/>
              </a:rPr>
              <a:t>+$28.1k</a:t>
            </a:r>
          </a:p>
        </p:txBody>
      </p:sp>
      <p:sp>
        <p:nvSpPr>
          <p:cNvPr id="10" name="cash-uplift-label">
            <a:extLst xmlns:a="http://schemas.openxmlformats.org/drawingml/2006/main">
              <a:ext uri="{FF2B5EF4-FFF2-40B4-BE49-F238E27FC236}">
                <a16:creationId xmlns:a16="http://schemas.microsoft.com/office/drawing/2014/main" id="{66ACBD68-7334-470D-8ABC-3A6B073DFD10}"/>
              </a:ext>
            </a:extLst>
          </p:cNvPr>
          <p:cNvSpPr>
            <a:spLocks xmlns:a="http://schemas.openxmlformats.org/drawingml/2006/main" noGrp="1"/>
          </p:cNvSpPr>
          <p:nvPr/>
        </p:nvSpPr>
        <p:spPr>
          <a:xfrm xmlns:a="http://schemas.openxmlformats.org/drawingml/2006/main">
            <a:off x="9029700" y="4695825"/>
            <a:ext cx="239077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Month 36 cash</a:t>
            </a:r>
          </a:p>
        </p:txBody>
      </p:sp>
      <p:sp>
        <p:nvSpPr>
          <p:cNvPr id="11" name="tradeoff-caption">
            <a:extLst xmlns:a="http://schemas.openxmlformats.org/drawingml/2006/main">
              <a:ext uri="{FF2B5EF4-FFF2-40B4-BE49-F238E27FC236}">
                <a16:creationId xmlns:a16="http://schemas.microsoft.com/office/drawing/2014/main" id="{56F82DB5-BE07-44BE-B2DE-422690BC3EE8}"/>
              </a:ext>
            </a:extLst>
          </p:cNvPr>
          <p:cNvSpPr>
            <a:spLocks xmlns:a="http://schemas.openxmlformats.org/drawingml/2006/main" noGrp="1"/>
          </p:cNvSpPr>
          <p:nvPr/>
        </p:nvSpPr>
        <p:spPr>
          <a:xfrm xmlns:a="http://schemas.openxmlformats.org/drawingml/2006/main">
            <a:off x="723900" y="5724525"/>
            <a:ext cx="10763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An extra $1.03m of acquisition spend lowers minimum cash to $52.8k.</a:t>
            </a:r>
          </a:p>
        </p:txBody>
      </p:sp>
    </p:spTree>
    <p:extLst>
      <p:ext uri="{BB962C8B-B14F-4D97-AF65-F5344CB8AC3E}">
        <p14:creationId xmlns:p14="http://schemas.microsoft.com/office/powerpoint/2010/main" val="1800834769"/>
      </p:ext>
    </p:extLst>
  </p:cSld>
</p:sld>
</file>

<file path=ppt/slides/slide4.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12" name="kicker">
            <a:extLst xmlns:a="http://schemas.openxmlformats.org/drawingml/2006/main">
              <a:ext uri="{FF2B5EF4-FFF2-40B4-BE49-F238E27FC236}">
                <a16:creationId xmlns:a16="http://schemas.microsoft.com/office/drawing/2014/main" id="{E4E15F0E-4B81-4E5F-BA9E-CCB117FF4761}"/>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03 / TEST RETENTION BEFORE ADDING SPEND</a:t>
            </a:r>
          </a:p>
        </p:txBody>
      </p:sp>
      <p:sp>
        <p:nvSpPr>
          <p:cNvPr id="2" name="title">
            <a:extLst xmlns:a="http://schemas.openxmlformats.org/drawingml/2006/main">
              <a:ext uri="{FF2B5EF4-FFF2-40B4-BE49-F238E27FC236}">
                <a16:creationId xmlns:a16="http://schemas.microsoft.com/office/drawing/2014/main" id="{CF3D69A7-8F21-42D9-BE26-D319078EFB15}"/>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Retention deserves</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a controlled test.</a:t>
            </a:r>
          </a:p>
        </p:txBody>
      </p:sp>
      <p:sp>
        <p:nvSpPr>
          <p:cNvPr id="3" name="rule-659">
            <a:extLst xmlns:a="http://schemas.openxmlformats.org/drawingml/2006/main">
              <a:ext uri="{FF2B5EF4-FFF2-40B4-BE49-F238E27FC236}">
                <a16:creationId xmlns:a16="http://schemas.microsoft.com/office/drawing/2014/main" id="{0114C831-9310-4116-805A-C3E176598372}"/>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BA635989-BE32-4D14-B056-8EAD1D4C1997}"/>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D80108F1-275B-4B2E-A47B-1516C55813A1}"/>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04 / 07</a:t>
            </a:r>
          </a:p>
        </p:txBody>
      </p:sp>
      <p:sp>
        <p:nvSpPr>
          <p:cNvPr id="6" name="pilot-budget">
            <a:extLst xmlns:a="http://schemas.openxmlformats.org/drawingml/2006/main">
              <a:ext uri="{FF2B5EF4-FFF2-40B4-BE49-F238E27FC236}">
                <a16:creationId xmlns:a16="http://schemas.microsoft.com/office/drawing/2014/main" id="{30A9AA92-5A7F-4F85-BA99-DEAE0F179001}"/>
              </a:ext>
            </a:extLst>
          </p:cNvPr>
          <p:cNvSpPr>
            <a:spLocks xmlns:a="http://schemas.openxmlformats.org/drawingml/2006/main" noGrp="1"/>
          </p:cNvSpPr>
          <p:nvPr/>
        </p:nvSpPr>
        <p:spPr>
          <a:xfrm xmlns:a="http://schemas.openxmlformats.org/drawingml/2006/main">
            <a:off x="685800" y="2524125"/>
            <a:ext cx="3324225"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5100" b="0" i="0">
                <a:solidFill>
                  <a:srgbClr val="213D35"/>
                </a:solidFill>
                <a:latin typeface="Georgia"/>
                <a:ea typeface="Georgia"/>
                <a:cs typeface="Georgia"/>
              </a:defRPr>
            </a:pPr>
            <a:r>
              <a:rPr sz="5100" b="0" i="0">
                <a:solidFill>
                  <a:srgbClr val="213D35"/>
                </a:solidFill>
                <a:latin typeface="Georgia"/>
                <a:ea typeface="Georgia"/>
                <a:cs typeface="Georgia"/>
              </a:rPr>
              <a:t>$7,500</a:t>
            </a:r>
          </a:p>
        </p:txBody>
      </p:sp>
      <p:sp>
        <p:nvSpPr>
          <p:cNvPr id="7" name="pilot-label">
            <a:extLst xmlns:a="http://schemas.openxmlformats.org/drawingml/2006/main">
              <a:ext uri="{FF2B5EF4-FFF2-40B4-BE49-F238E27FC236}">
                <a16:creationId xmlns:a16="http://schemas.microsoft.com/office/drawing/2014/main" id="{B552407D-0B90-459F-A8D5-4854F2C2C0D9}"/>
              </a:ext>
            </a:extLst>
          </p:cNvPr>
          <p:cNvSpPr>
            <a:spLocks xmlns:a="http://schemas.openxmlformats.org/drawingml/2006/main" noGrp="1"/>
          </p:cNvSpPr>
          <p:nvPr/>
        </p:nvSpPr>
        <p:spPr>
          <a:xfrm xmlns:a="http://schemas.openxmlformats.org/drawingml/2006/main">
            <a:off x="733425" y="3343275"/>
            <a:ext cx="3209925"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90-day test</a:t>
            </a:r>
          </a:p>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Already budgeted in the plan</a:t>
            </a:r>
          </a:p>
        </p:txBody>
      </p:sp>
      <p:sp>
        <p:nvSpPr>
          <p:cNvPr id="8" name="retention-gain">
            <a:extLst xmlns:a="http://schemas.openxmlformats.org/drawingml/2006/main">
              <a:ext uri="{FF2B5EF4-FFF2-40B4-BE49-F238E27FC236}">
                <a16:creationId xmlns:a16="http://schemas.microsoft.com/office/drawing/2014/main" id="{4A38172D-1745-4F80-AF3B-2F530F92B09A}"/>
              </a:ext>
            </a:extLst>
          </p:cNvPr>
          <p:cNvSpPr>
            <a:spLocks xmlns:a="http://schemas.openxmlformats.org/drawingml/2006/main" noGrp="1"/>
          </p:cNvSpPr>
          <p:nvPr/>
        </p:nvSpPr>
        <p:spPr>
          <a:xfrm xmlns:a="http://schemas.openxmlformats.org/drawingml/2006/main">
            <a:off x="685800" y="4267200"/>
            <a:ext cx="33718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575" b="0" i="0">
                <a:solidFill>
                  <a:srgbClr val="52785C"/>
                </a:solidFill>
                <a:latin typeface="Georgia"/>
                <a:ea typeface="Georgia"/>
                <a:cs typeface="Georgia"/>
              </a:defRPr>
            </a:pPr>
            <a:r>
              <a:rPr sz="4575" b="0" i="0">
                <a:solidFill>
                  <a:srgbClr val="52785C"/>
                </a:solidFill>
                <a:latin typeface="Georgia"/>
                <a:ea typeface="Georgia"/>
                <a:cs typeface="Georgia"/>
              </a:rPr>
              <a:t>+$274.8k</a:t>
            </a:r>
          </a:p>
        </p:txBody>
      </p:sp>
      <p:sp>
        <p:nvSpPr>
          <p:cNvPr id="9" name="retention-label">
            <a:extLst xmlns:a="http://schemas.openxmlformats.org/drawingml/2006/main">
              <a:ext uri="{FF2B5EF4-FFF2-40B4-BE49-F238E27FC236}">
                <a16:creationId xmlns:a16="http://schemas.microsoft.com/office/drawing/2014/main" id="{5ACB632A-A00C-48EB-950E-9EACBC9C5A0A}"/>
              </a:ext>
            </a:extLst>
          </p:cNvPr>
          <p:cNvSpPr>
            <a:spLocks xmlns:a="http://schemas.openxmlformats.org/drawingml/2006/main" noGrp="1"/>
          </p:cNvSpPr>
          <p:nvPr/>
        </p:nvSpPr>
        <p:spPr>
          <a:xfrm xmlns:a="http://schemas.openxmlformats.org/drawingml/2006/main">
            <a:off x="733425" y="5038725"/>
            <a:ext cx="3238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More cash at 2.6% churn</a:t>
            </a:r>
          </a:p>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Same acquisition budget</a:t>
            </a:r>
          </a:p>
        </p:txBody>
      </p:sp>
      <p:graphicFrame>
        <p:nvGraphicFramePr>
          <p:cNvPr id="21" name="Chart"/>
          <p:cNvGraphicFramePr/>
          <p:nvPr/>
        </p:nvGraphicFramePr>
        <p:xfrm>
          <a:off xmlns:a="http://schemas.openxmlformats.org/drawingml/2006/main" x="4543425" y="2400300"/>
          <a:ext xmlns:a="http://schemas.openxmlformats.org/drawingml/2006/main" cx="6858000" cy="3267075"/>
        </p:xfrm>
        <a:graphic xmlns:a="http://schemas.openxmlformats.org/drawingml/2006/main">
          <a:graphicData uri="http://schemas.openxmlformats.org/drawingml/2006/chart">
            <c:chart xmlns:r="http://schemas.openxmlformats.org/officeDocument/2006/relationships" xmlns:c="http://schemas.openxmlformats.org/drawingml/2006/chart" r:id="R9fb43da58c9744f5"/>
          </a:graphicData>
        </a:graphic>
      </p:graphicFrame>
      <p:sp>
        <p:nvSpPr>
          <p:cNvPr id="11" name="retention-caveat">
            <a:extLst xmlns:a="http://schemas.openxmlformats.org/drawingml/2006/main">
              <a:ext uri="{FF2B5EF4-FFF2-40B4-BE49-F238E27FC236}">
                <a16:creationId xmlns:a16="http://schemas.microsoft.com/office/drawing/2014/main" id="{10CD275C-7B77-4BA5-87A2-A75652DAD53A}"/>
              </a:ext>
            </a:extLst>
          </p:cNvPr>
          <p:cNvSpPr>
            <a:spLocks xmlns:a="http://schemas.openxmlformats.org/drawingml/2006/main" noGrp="1"/>
          </p:cNvSpPr>
          <p:nvPr/>
        </p:nvSpPr>
        <p:spPr>
          <a:xfrm xmlns:a="http://schemas.openxmlformats.org/drawingml/2006/main">
            <a:off x="723900" y="5829300"/>
            <a:ext cx="10763250" cy="2762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500" b="0" i="0">
                <a:solidFill>
                  <a:srgbClr val="6F7C6D"/>
                </a:solidFill>
                <a:latin typeface="Arial"/>
                <a:ea typeface="Arial"/>
                <a:cs typeface="Arial"/>
              </a:defRPr>
            </a:pPr>
            <a:r>
              <a:rPr sz="1500" b="0" i="0">
                <a:solidFill>
                  <a:srgbClr val="6F7C6D"/>
                </a:solidFill>
                <a:latin typeface="Arial"/>
                <a:ea typeface="Arial"/>
                <a:cs typeface="Arial"/>
              </a:rPr>
              <a:t>The cash opportunity assumes better retention. Program impact still needs measurement.</a:t>
            </a:r>
          </a:p>
        </p:txBody>
      </p:sp>
    </p:spTree>
    <p:extLst>
      <p:ext uri="{BB962C8B-B14F-4D97-AF65-F5344CB8AC3E}">
        <p14:creationId xmlns:p14="http://schemas.microsoft.com/office/powerpoint/2010/main" val="616004094"/>
      </p:ext>
    </p:extLst>
  </p:cSld>
</p:sld>
</file>

<file path=ppt/slides/slide5.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16" name="kicker">
            <a:extLst xmlns:a="http://schemas.openxmlformats.org/drawingml/2006/main">
              <a:ext uri="{FF2B5EF4-FFF2-40B4-BE49-F238E27FC236}">
                <a16:creationId xmlns:a16="http://schemas.microsoft.com/office/drawing/2014/main" id="{FFEDBD0B-2D4B-448D-BCDD-A5C7B434707C}"/>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04 / CASH IS NOT THE SAME AS EARNINGS</a:t>
            </a:r>
          </a:p>
        </p:txBody>
      </p:sp>
      <p:sp>
        <p:nvSpPr>
          <p:cNvPr id="2" name="title">
            <a:extLst xmlns:a="http://schemas.openxmlformats.org/drawingml/2006/main">
              <a:ext uri="{FF2B5EF4-FFF2-40B4-BE49-F238E27FC236}">
                <a16:creationId xmlns:a16="http://schemas.microsoft.com/office/drawing/2014/main" id="{BE04FE0A-CCAD-4AC9-B480-12BB1B81CB17}"/>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Prepayments ease cash.</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They also create obligations.</a:t>
            </a:r>
          </a:p>
        </p:txBody>
      </p:sp>
      <p:sp>
        <p:nvSpPr>
          <p:cNvPr id="3" name="rule-659">
            <a:extLst xmlns:a="http://schemas.openxmlformats.org/drawingml/2006/main">
              <a:ext uri="{FF2B5EF4-FFF2-40B4-BE49-F238E27FC236}">
                <a16:creationId xmlns:a16="http://schemas.microsoft.com/office/drawing/2014/main" id="{723D8CA3-53D5-414E-9006-AE1A636CDD1E}"/>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DEF1AD4F-BD2B-44E3-A181-3AC1BFA6F09C}"/>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15BCD41B-F459-4029-B296-4BC6A81386C2}"/>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05 / 07</a:t>
            </a:r>
          </a:p>
        </p:txBody>
      </p:sp>
      <p:sp>
        <p:nvSpPr>
          <p:cNvPr id="6" name="income-value">
            <a:extLst xmlns:a="http://schemas.openxmlformats.org/drawingml/2006/main">
              <a:ext uri="{FF2B5EF4-FFF2-40B4-BE49-F238E27FC236}">
                <a16:creationId xmlns:a16="http://schemas.microsoft.com/office/drawing/2014/main" id="{F8DF9D5D-E91A-4FE7-9A1F-E3AACC4DF2C8}"/>
              </a:ext>
            </a:extLst>
          </p:cNvPr>
          <p:cNvSpPr>
            <a:spLocks xmlns:a="http://schemas.openxmlformats.org/drawingml/2006/main" noGrp="1"/>
          </p:cNvSpPr>
          <p:nvPr/>
        </p:nvSpPr>
        <p:spPr>
          <a:xfrm xmlns:a="http://schemas.openxmlformats.org/drawingml/2006/main">
            <a:off x="704850" y="2562225"/>
            <a:ext cx="3429000"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825" b="0" i="0">
                <a:solidFill>
                  <a:srgbClr val="B8613F"/>
                </a:solidFill>
                <a:latin typeface="Georgia"/>
                <a:ea typeface="Georgia"/>
                <a:cs typeface="Georgia"/>
              </a:defRPr>
            </a:pPr>
            <a:r>
              <a:rPr sz="3825" b="0" i="0">
                <a:solidFill>
                  <a:srgbClr val="B8613F"/>
                </a:solidFill>
                <a:latin typeface="Georgia"/>
                <a:ea typeface="Georgia"/>
                <a:cs typeface="Georgia"/>
              </a:rPr>
              <a:t>($121.6k)</a:t>
            </a:r>
          </a:p>
        </p:txBody>
      </p:sp>
      <p:sp>
        <p:nvSpPr>
          <p:cNvPr id="7" name="income-label">
            <a:extLst xmlns:a="http://schemas.openxmlformats.org/drawingml/2006/main">
              <a:ext uri="{FF2B5EF4-FFF2-40B4-BE49-F238E27FC236}">
                <a16:creationId xmlns:a16="http://schemas.microsoft.com/office/drawing/2014/main" id="{8148DED6-3481-4D1D-B599-90A3BDD28D0E}"/>
              </a:ext>
            </a:extLst>
          </p:cNvPr>
          <p:cNvSpPr>
            <a:spLocks xmlns:a="http://schemas.openxmlformats.org/drawingml/2006/main" noGrp="1"/>
          </p:cNvSpPr>
          <p:nvPr/>
        </p:nvSpPr>
        <p:spPr>
          <a:xfrm xmlns:a="http://schemas.openxmlformats.org/drawingml/2006/main">
            <a:off x="4191000" y="2714625"/>
            <a:ext cx="3333750" cy="371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Year 1 pretax income</a:t>
            </a:r>
          </a:p>
        </p:txBody>
      </p:sp>
      <p:sp>
        <p:nvSpPr>
          <p:cNvPr id="8" name="deferred-value">
            <a:extLst xmlns:a="http://schemas.openxmlformats.org/drawingml/2006/main">
              <a:ext uri="{FF2B5EF4-FFF2-40B4-BE49-F238E27FC236}">
                <a16:creationId xmlns:a16="http://schemas.microsoft.com/office/drawing/2014/main" id="{63C61E14-C842-46D2-8556-EFEB68988749}"/>
              </a:ext>
            </a:extLst>
          </p:cNvPr>
          <p:cNvSpPr>
            <a:spLocks xmlns:a="http://schemas.openxmlformats.org/drawingml/2006/main" noGrp="1"/>
          </p:cNvSpPr>
          <p:nvPr/>
        </p:nvSpPr>
        <p:spPr>
          <a:xfrm xmlns:a="http://schemas.openxmlformats.org/drawingml/2006/main">
            <a:off x="704850" y="3495675"/>
            <a:ext cx="3333750"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825" b="0" i="0">
                <a:solidFill>
                  <a:srgbClr val="213D35"/>
                </a:solidFill>
                <a:latin typeface="Georgia"/>
                <a:ea typeface="Georgia"/>
                <a:cs typeface="Georgia"/>
              </a:defRPr>
            </a:pPr>
            <a:r>
              <a:rPr sz="3825" b="0" i="0">
                <a:solidFill>
                  <a:srgbClr val="213D35"/>
                </a:solidFill>
                <a:latin typeface="Georgia"/>
                <a:ea typeface="Georgia"/>
                <a:cs typeface="Georgia"/>
              </a:rPr>
              <a:t>+$69.0k</a:t>
            </a:r>
          </a:p>
        </p:txBody>
      </p:sp>
      <p:sp>
        <p:nvSpPr>
          <p:cNvPr id="9" name="deferred-label">
            <a:extLst xmlns:a="http://schemas.openxmlformats.org/drawingml/2006/main">
              <a:ext uri="{FF2B5EF4-FFF2-40B4-BE49-F238E27FC236}">
                <a16:creationId xmlns:a16="http://schemas.microsoft.com/office/drawing/2014/main" id="{2B5F272D-B72B-4FB0-9E24-858EAD5682F4}"/>
              </a:ext>
            </a:extLst>
          </p:cNvPr>
          <p:cNvSpPr>
            <a:spLocks xmlns:a="http://schemas.openxmlformats.org/drawingml/2006/main" noGrp="1"/>
          </p:cNvSpPr>
          <p:nvPr/>
        </p:nvSpPr>
        <p:spPr>
          <a:xfrm xmlns:a="http://schemas.openxmlformats.org/drawingml/2006/main">
            <a:off x="4191000" y="3648075"/>
            <a:ext cx="3457575" cy="3905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6F7C6D"/>
                </a:solidFill>
                <a:latin typeface="Arial"/>
                <a:ea typeface="Arial"/>
                <a:cs typeface="Arial"/>
              </a:defRPr>
            </a:pPr>
            <a:r>
              <a:rPr sz="1725" b="0" i="0">
                <a:solidFill>
                  <a:srgbClr val="6F7C6D"/>
                </a:solidFill>
                <a:latin typeface="Arial"/>
                <a:ea typeface="Arial"/>
                <a:cs typeface="Arial"/>
              </a:rPr>
              <a:t>Increase in deferred revenue</a:t>
            </a:r>
          </a:p>
        </p:txBody>
      </p:sp>
      <p:sp>
        <p:nvSpPr>
          <p:cNvPr id="10" name="rule-451">
            <a:extLst xmlns:a="http://schemas.openxmlformats.org/drawingml/2006/main">
              <a:ext uri="{FF2B5EF4-FFF2-40B4-BE49-F238E27FC236}">
                <a16:creationId xmlns:a16="http://schemas.microsoft.com/office/drawing/2014/main" id="{C1A9D543-ED21-49E6-BBC7-2C168C4F407F}"/>
              </a:ext>
            </a:extLst>
          </p:cNvPr>
          <p:cNvSpPr>
            <a:spLocks xmlns:a="http://schemas.openxmlformats.org/drawingml/2006/main" noGrp="1"/>
          </p:cNvSpPr>
          <p:nvPr/>
        </p:nvSpPr>
        <p:spPr>
          <a:xfrm xmlns:a="http://schemas.openxmlformats.org/drawingml/2006/main">
            <a:off x="714375" y="4295775"/>
            <a:ext cx="683895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11" name="cash-flow-value">
            <a:extLst xmlns:a="http://schemas.openxmlformats.org/drawingml/2006/main">
              <a:ext uri="{FF2B5EF4-FFF2-40B4-BE49-F238E27FC236}">
                <a16:creationId xmlns:a16="http://schemas.microsoft.com/office/drawing/2014/main" id="{F87BA8A1-FF7D-44A9-AEA9-47858EBE122C}"/>
              </a:ext>
            </a:extLst>
          </p:cNvPr>
          <p:cNvSpPr>
            <a:spLocks xmlns:a="http://schemas.openxmlformats.org/drawingml/2006/main" noGrp="1"/>
          </p:cNvSpPr>
          <p:nvPr/>
        </p:nvSpPr>
        <p:spPr>
          <a:xfrm xmlns:a="http://schemas.openxmlformats.org/drawingml/2006/main">
            <a:off x="704850" y="4495800"/>
            <a:ext cx="3333750" cy="714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275" b="0" i="0">
                <a:solidFill>
                  <a:srgbClr val="B8613F"/>
                </a:solidFill>
                <a:latin typeface="Georgia"/>
                <a:ea typeface="Georgia"/>
                <a:cs typeface="Georgia"/>
              </a:defRPr>
            </a:pPr>
            <a:r>
              <a:rPr sz="4275" b="0" i="0">
                <a:solidFill>
                  <a:srgbClr val="B8613F"/>
                </a:solidFill>
                <a:latin typeface="Georgia"/>
                <a:ea typeface="Georgia"/>
                <a:cs typeface="Georgia"/>
              </a:rPr>
              <a:t>($52.6k)</a:t>
            </a:r>
          </a:p>
        </p:txBody>
      </p:sp>
      <p:sp>
        <p:nvSpPr>
          <p:cNvPr id="12" name="cash-flow-label">
            <a:extLst xmlns:a="http://schemas.openxmlformats.org/drawingml/2006/main">
              <a:ext uri="{FF2B5EF4-FFF2-40B4-BE49-F238E27FC236}">
                <a16:creationId xmlns:a16="http://schemas.microsoft.com/office/drawing/2014/main" id="{5F66CF21-2859-4F84-AB3E-275488203488}"/>
              </a:ext>
            </a:extLst>
          </p:cNvPr>
          <p:cNvSpPr>
            <a:spLocks xmlns:a="http://schemas.openxmlformats.org/drawingml/2006/main" noGrp="1"/>
          </p:cNvSpPr>
          <p:nvPr/>
        </p:nvSpPr>
        <p:spPr>
          <a:xfrm xmlns:a="http://schemas.openxmlformats.org/drawingml/2006/main">
            <a:off x="4191000" y="4686300"/>
            <a:ext cx="3333750" cy="371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800" b="0" i="0">
                <a:solidFill>
                  <a:srgbClr val="6F7C6D"/>
                </a:solidFill>
                <a:latin typeface="Arial"/>
                <a:ea typeface="Arial"/>
                <a:cs typeface="Arial"/>
              </a:defRPr>
            </a:pPr>
            <a:r>
              <a:rPr sz="1800" b="0" i="0">
                <a:solidFill>
                  <a:srgbClr val="6F7C6D"/>
                </a:solidFill>
                <a:latin typeface="Arial"/>
                <a:ea typeface="Arial"/>
                <a:cs typeface="Arial"/>
              </a:rPr>
              <a:t>Net cash flow</a:t>
            </a:r>
          </a:p>
        </p:txBody>
      </p:sp>
      <p:sp>
        <p:nvSpPr>
          <p:cNvPr id="13" name="deferred-balance">
            <a:extLst xmlns:a="http://schemas.openxmlformats.org/drawingml/2006/main">
              <a:ext uri="{FF2B5EF4-FFF2-40B4-BE49-F238E27FC236}">
                <a16:creationId xmlns:a16="http://schemas.microsoft.com/office/drawing/2014/main" id="{183681ED-E200-4F90-A48F-D99C9A94E94B}"/>
              </a:ext>
            </a:extLst>
          </p:cNvPr>
          <p:cNvSpPr>
            <a:spLocks xmlns:a="http://schemas.openxmlformats.org/drawingml/2006/main" noGrp="1"/>
          </p:cNvSpPr>
          <p:nvPr/>
        </p:nvSpPr>
        <p:spPr>
          <a:xfrm xmlns:a="http://schemas.openxmlformats.org/drawingml/2006/main">
            <a:off x="8467725" y="2762250"/>
            <a:ext cx="29718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875" b="0" i="0">
                <a:solidFill>
                  <a:srgbClr val="213D35"/>
                </a:solidFill>
                <a:latin typeface="Georgia"/>
                <a:ea typeface="Georgia"/>
                <a:cs typeface="Georgia"/>
              </a:defRPr>
            </a:pPr>
            <a:r>
              <a:rPr sz="4875" b="0" i="0">
                <a:solidFill>
                  <a:srgbClr val="213D35"/>
                </a:solidFill>
                <a:latin typeface="Georgia"/>
                <a:ea typeface="Georgia"/>
                <a:cs typeface="Georgia"/>
              </a:rPr>
              <a:t>$171.8k</a:t>
            </a:r>
          </a:p>
        </p:txBody>
      </p:sp>
      <p:sp>
        <p:nvSpPr>
          <p:cNvPr id="14" name="deferred-balance-label">
            <a:extLst xmlns:a="http://schemas.openxmlformats.org/drawingml/2006/main">
              <a:ext uri="{FF2B5EF4-FFF2-40B4-BE49-F238E27FC236}">
                <a16:creationId xmlns:a16="http://schemas.microsoft.com/office/drawing/2014/main" id="{EB389B34-5222-46E5-9A5A-3B5210EFBCBB}"/>
              </a:ext>
            </a:extLst>
          </p:cNvPr>
          <p:cNvSpPr>
            <a:spLocks xmlns:a="http://schemas.openxmlformats.org/drawingml/2006/main" noGrp="1"/>
          </p:cNvSpPr>
          <p:nvPr/>
        </p:nvSpPr>
        <p:spPr>
          <a:xfrm xmlns:a="http://schemas.openxmlformats.org/drawingml/2006/main">
            <a:off x="8515350" y="3676650"/>
            <a:ext cx="2971800" cy="1085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875" b="0" i="0">
                <a:solidFill>
                  <a:srgbClr val="6F7C6D"/>
                </a:solidFill>
                <a:latin typeface="Arial"/>
                <a:ea typeface="Arial"/>
                <a:cs typeface="Arial"/>
              </a:defRPr>
            </a:pPr>
            <a:r>
              <a:rPr sz="1875" b="0" i="0">
                <a:solidFill>
                  <a:srgbClr val="6F7C6D"/>
                </a:solidFill>
                <a:latin typeface="Arial"/>
                <a:ea typeface="Arial"/>
                <a:cs typeface="Arial"/>
              </a:rPr>
              <a:t>Annual revenue still</a:t>
            </a:r>
          </a:p>
          <a:p xmlns:a="http://schemas.openxmlformats.org/drawingml/2006/main">
            <a:pPr>
              <a:lnSpc>
                <a:spcPct val="103000"/>
              </a:lnSpc>
              <a:buNone/>
              <a:defRPr sz="1875" b="0" i="0">
                <a:solidFill>
                  <a:srgbClr val="6F7C6D"/>
                </a:solidFill>
                <a:latin typeface="Arial"/>
                <a:ea typeface="Arial"/>
                <a:cs typeface="Arial"/>
              </a:defRPr>
            </a:pPr>
            <a:r>
              <a:rPr sz="1875" b="0" i="0">
                <a:solidFill>
                  <a:srgbClr val="6F7C6D"/>
                </a:solidFill>
                <a:latin typeface="Arial"/>
                <a:ea typeface="Arial"/>
                <a:cs typeface="Arial"/>
              </a:rPr>
              <a:t>unearned after year one.</a:t>
            </a:r>
          </a:p>
        </p:txBody>
      </p:sp>
      <p:sp>
        <p:nvSpPr>
          <p:cNvPr id="15" name="cash-bridge-caption">
            <a:extLst xmlns:a="http://schemas.openxmlformats.org/drawingml/2006/main">
              <a:ext uri="{FF2B5EF4-FFF2-40B4-BE49-F238E27FC236}">
                <a16:creationId xmlns:a16="http://schemas.microsoft.com/office/drawing/2014/main" id="{6264A2DF-164B-4A1B-BFD8-7A2B3E323157}"/>
              </a:ext>
            </a:extLst>
          </p:cNvPr>
          <p:cNvSpPr>
            <a:spLocks xmlns:a="http://schemas.openxmlformats.org/drawingml/2006/main" noGrp="1"/>
          </p:cNvSpPr>
          <p:nvPr/>
        </p:nvSpPr>
        <p:spPr>
          <a:xfrm xmlns:a="http://schemas.openxmlformats.org/drawingml/2006/main">
            <a:off x="733425" y="5753100"/>
            <a:ext cx="10572750" cy="2952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Opening cash $247.4k  →  closing cash $194.8k. No financing plug.</a:t>
            </a:r>
          </a:p>
        </p:txBody>
      </p:sp>
    </p:spTree>
    <p:extLst>
      <p:ext uri="{BB962C8B-B14F-4D97-AF65-F5344CB8AC3E}">
        <p14:creationId xmlns:p14="http://schemas.microsoft.com/office/powerpoint/2010/main" val="1909390459"/>
      </p:ext>
    </p:extLst>
  </p:cSld>
</p:sld>
</file>

<file path=ppt/slides/slide6.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13" name="kicker">
            <a:extLst xmlns:a="http://schemas.openxmlformats.org/drawingml/2006/main">
              <a:ext uri="{FF2B5EF4-FFF2-40B4-BE49-F238E27FC236}">
                <a16:creationId xmlns:a16="http://schemas.microsoft.com/office/drawing/2014/main" id="{90E544F8-443F-4405-94BA-2C3D2E7800FF}"/>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05 / DOWNSIDE TRIGGERS</a:t>
            </a:r>
          </a:p>
        </p:txBody>
      </p:sp>
      <p:sp>
        <p:nvSpPr>
          <p:cNvPr id="2" name="title">
            <a:extLst xmlns:a="http://schemas.openxmlformats.org/drawingml/2006/main">
              <a:ext uri="{FF2B5EF4-FFF2-40B4-BE49-F238E27FC236}">
                <a16:creationId xmlns:a16="http://schemas.microsoft.com/office/drawing/2014/main" id="{83AB251E-1329-4E28-A735-1D0814E0F161}"/>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The downside gives</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a March 2027 warning.</a:t>
            </a:r>
          </a:p>
        </p:txBody>
      </p:sp>
      <p:sp>
        <p:nvSpPr>
          <p:cNvPr id="3" name="rule-659">
            <a:extLst xmlns:a="http://schemas.openxmlformats.org/drawingml/2006/main">
              <a:ext uri="{FF2B5EF4-FFF2-40B4-BE49-F238E27FC236}">
                <a16:creationId xmlns:a16="http://schemas.microsoft.com/office/drawing/2014/main" id="{37178D06-7594-4D68-9C4C-98CA7F23CC24}"/>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88E6C427-C85E-4F9E-BA3C-600E3CA7A0BF}"/>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0AB0D610-3340-465C-BD49-55DA071B7940}"/>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06 / 07</a:t>
            </a:r>
          </a:p>
        </p:txBody>
      </p:sp>
      <p:sp>
        <p:nvSpPr>
          <p:cNvPr id="6" name="reserve-date">
            <a:extLst xmlns:a="http://schemas.openxmlformats.org/drawingml/2006/main">
              <a:ext uri="{FF2B5EF4-FFF2-40B4-BE49-F238E27FC236}">
                <a16:creationId xmlns:a16="http://schemas.microsoft.com/office/drawing/2014/main" id="{CD1CA272-CD6D-4CAC-80A9-B760CF178341}"/>
              </a:ext>
            </a:extLst>
          </p:cNvPr>
          <p:cNvSpPr>
            <a:spLocks xmlns:a="http://schemas.openxmlformats.org/drawingml/2006/main" noGrp="1"/>
          </p:cNvSpPr>
          <p:nvPr/>
        </p:nvSpPr>
        <p:spPr>
          <a:xfrm xmlns:a="http://schemas.openxmlformats.org/drawingml/2006/main">
            <a:off x="733425" y="2362200"/>
            <a:ext cx="330517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175" b="1" i="0">
                <a:solidFill>
                  <a:srgbClr val="B8613F"/>
                </a:solidFill>
                <a:latin typeface="Arial"/>
                <a:ea typeface="Arial"/>
                <a:cs typeface="Arial"/>
              </a:defRPr>
            </a:pPr>
            <a:r>
              <a:rPr sz="2175" b="1" i="0">
                <a:solidFill>
                  <a:srgbClr val="B8613F"/>
                </a:solidFill>
                <a:latin typeface="Arial"/>
                <a:ea typeface="Arial"/>
                <a:cs typeface="Arial"/>
              </a:rPr>
              <a:t>MAR 2027</a:t>
            </a:r>
          </a:p>
        </p:txBody>
      </p:sp>
      <p:sp>
        <p:nvSpPr>
          <p:cNvPr id="7" name="reserve-date-label">
            <a:extLst xmlns:a="http://schemas.openxmlformats.org/drawingml/2006/main">
              <a:ext uri="{FF2B5EF4-FFF2-40B4-BE49-F238E27FC236}">
                <a16:creationId xmlns:a16="http://schemas.microsoft.com/office/drawing/2014/main" id="{D26D6257-26CF-4E3E-9B40-CC2013C1178C}"/>
              </a:ext>
            </a:extLst>
          </p:cNvPr>
          <p:cNvSpPr>
            <a:spLocks xmlns:a="http://schemas.openxmlformats.org/drawingml/2006/main" noGrp="1"/>
          </p:cNvSpPr>
          <p:nvPr/>
        </p:nvSpPr>
        <p:spPr>
          <a:xfrm xmlns:a="http://schemas.openxmlformats.org/drawingml/2006/main">
            <a:off x="733425" y="2771775"/>
            <a:ext cx="33909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575" b="0" i="0">
                <a:solidFill>
                  <a:srgbClr val="6F7C6D"/>
                </a:solidFill>
                <a:latin typeface="Arial"/>
                <a:ea typeface="Arial"/>
                <a:cs typeface="Arial"/>
              </a:defRPr>
            </a:pPr>
            <a:r>
              <a:rPr sz="1575" b="0" i="0">
                <a:solidFill>
                  <a:srgbClr val="6F7C6D"/>
                </a:solidFill>
                <a:latin typeface="Arial"/>
                <a:ea typeface="Arial"/>
                <a:cs typeface="Arial"/>
              </a:rPr>
              <a:t>Reserve breached / month 7</a:t>
            </a:r>
          </a:p>
        </p:txBody>
      </p:sp>
      <p:sp>
        <p:nvSpPr>
          <p:cNvPr id="8" name="shortfall-date">
            <a:extLst xmlns:a="http://schemas.openxmlformats.org/drawingml/2006/main">
              <a:ext uri="{FF2B5EF4-FFF2-40B4-BE49-F238E27FC236}">
                <a16:creationId xmlns:a16="http://schemas.microsoft.com/office/drawing/2014/main" id="{ADA113A1-7EF1-440A-9142-8B741708AA87}"/>
              </a:ext>
            </a:extLst>
          </p:cNvPr>
          <p:cNvSpPr>
            <a:spLocks xmlns:a="http://schemas.openxmlformats.org/drawingml/2006/main" noGrp="1"/>
          </p:cNvSpPr>
          <p:nvPr/>
        </p:nvSpPr>
        <p:spPr>
          <a:xfrm xmlns:a="http://schemas.openxmlformats.org/drawingml/2006/main">
            <a:off x="4962525" y="2362200"/>
            <a:ext cx="330517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175" b="1" i="0">
                <a:solidFill>
                  <a:srgbClr val="213D35"/>
                </a:solidFill>
                <a:latin typeface="Arial"/>
                <a:ea typeface="Arial"/>
                <a:cs typeface="Arial"/>
              </a:defRPr>
            </a:pPr>
            <a:r>
              <a:rPr sz="2175" b="1" i="0">
                <a:solidFill>
                  <a:srgbClr val="213D35"/>
                </a:solidFill>
                <a:latin typeface="Arial"/>
                <a:ea typeface="Arial"/>
                <a:cs typeface="Arial"/>
              </a:rPr>
              <a:t>JUN 2028</a:t>
            </a:r>
          </a:p>
        </p:txBody>
      </p:sp>
      <p:sp>
        <p:nvSpPr>
          <p:cNvPr id="9" name="shortfall-date-label">
            <a:extLst xmlns:a="http://schemas.openxmlformats.org/drawingml/2006/main">
              <a:ext uri="{FF2B5EF4-FFF2-40B4-BE49-F238E27FC236}">
                <a16:creationId xmlns:a16="http://schemas.microsoft.com/office/drawing/2014/main" id="{64A344B2-9F75-481F-A5D7-7286C2EA26C8}"/>
              </a:ext>
            </a:extLst>
          </p:cNvPr>
          <p:cNvSpPr>
            <a:spLocks xmlns:a="http://schemas.openxmlformats.org/drawingml/2006/main" noGrp="1"/>
          </p:cNvSpPr>
          <p:nvPr/>
        </p:nvSpPr>
        <p:spPr>
          <a:xfrm xmlns:a="http://schemas.openxmlformats.org/drawingml/2006/main">
            <a:off x="4962525" y="2771775"/>
            <a:ext cx="33909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575" b="0" i="0">
                <a:solidFill>
                  <a:srgbClr val="6F7C6D"/>
                </a:solidFill>
                <a:latin typeface="Arial"/>
                <a:ea typeface="Arial"/>
                <a:cs typeface="Arial"/>
              </a:defRPr>
            </a:pPr>
            <a:r>
              <a:rPr sz="1575" b="0" i="0">
                <a:solidFill>
                  <a:srgbClr val="6F7C6D"/>
                </a:solidFill>
                <a:latin typeface="Arial"/>
                <a:ea typeface="Arial"/>
                <a:cs typeface="Arial"/>
              </a:rPr>
              <a:t>Cash shortfall / month 22</a:t>
            </a:r>
          </a:p>
        </p:txBody>
      </p:sp>
      <p:sp>
        <p:nvSpPr>
          <p:cNvPr id="10" name="funding-gap">
            <a:extLst xmlns:a="http://schemas.openxmlformats.org/drawingml/2006/main">
              <a:ext uri="{FF2B5EF4-FFF2-40B4-BE49-F238E27FC236}">
                <a16:creationId xmlns:a16="http://schemas.microsoft.com/office/drawing/2014/main" id="{8A23594E-0BD0-4849-B832-096D8CCE1364}"/>
              </a:ext>
            </a:extLst>
          </p:cNvPr>
          <p:cNvSpPr>
            <a:spLocks xmlns:a="http://schemas.openxmlformats.org/drawingml/2006/main" noGrp="1"/>
          </p:cNvSpPr>
          <p:nvPr/>
        </p:nvSpPr>
        <p:spPr>
          <a:xfrm xmlns:a="http://schemas.openxmlformats.org/drawingml/2006/main">
            <a:off x="9534525" y="2362200"/>
            <a:ext cx="1933575"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550" b="0" i="0">
                <a:solidFill>
                  <a:srgbClr val="B8613F"/>
                </a:solidFill>
                <a:latin typeface="Georgia"/>
                <a:ea typeface="Georgia"/>
                <a:cs typeface="Georgia"/>
              </a:defRPr>
            </a:pPr>
            <a:r>
              <a:rPr sz="2550" b="0" i="0">
                <a:solidFill>
                  <a:srgbClr val="B8613F"/>
                </a:solidFill>
                <a:latin typeface="Georgia"/>
                <a:ea typeface="Georgia"/>
                <a:cs typeface="Georgia"/>
              </a:rPr>
              <a:t>$81.1k</a:t>
            </a:r>
          </a:p>
        </p:txBody>
      </p:sp>
      <p:sp>
        <p:nvSpPr>
          <p:cNvPr id="11" name="funding-gap-label">
            <a:extLst xmlns:a="http://schemas.openxmlformats.org/drawingml/2006/main">
              <a:ext uri="{FF2B5EF4-FFF2-40B4-BE49-F238E27FC236}">
                <a16:creationId xmlns:a16="http://schemas.microsoft.com/office/drawing/2014/main" id="{B2539CE8-8700-4E87-8ACE-AA690E0040C6}"/>
              </a:ext>
            </a:extLst>
          </p:cNvPr>
          <p:cNvSpPr>
            <a:spLocks xmlns:a="http://schemas.openxmlformats.org/drawingml/2006/main" noGrp="1"/>
          </p:cNvSpPr>
          <p:nvPr/>
        </p:nvSpPr>
        <p:spPr>
          <a:xfrm xmlns:a="http://schemas.openxmlformats.org/drawingml/2006/main">
            <a:off x="9534525" y="2800350"/>
            <a:ext cx="20193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425" b="0" i="0">
                <a:solidFill>
                  <a:srgbClr val="6F7C6D"/>
                </a:solidFill>
                <a:latin typeface="Arial"/>
                <a:ea typeface="Arial"/>
                <a:cs typeface="Arial"/>
              </a:defRPr>
            </a:pPr>
            <a:r>
              <a:rPr sz="1425" b="0" i="0">
                <a:solidFill>
                  <a:srgbClr val="6F7C6D"/>
                </a:solidFill>
                <a:latin typeface="Arial"/>
                <a:ea typeface="Arial"/>
                <a:cs typeface="Arial"/>
              </a:rPr>
              <a:t>Peak funding gap</a:t>
            </a:r>
          </a:p>
        </p:txBody>
      </p:sp>
      <p:graphicFrame>
        <p:nvGraphicFramePr>
          <p:cNvPr id="24" name="Chart"/>
          <p:cNvGraphicFramePr/>
          <p:nvPr/>
        </p:nvGraphicFramePr>
        <p:xfrm>
          <a:off xmlns:a="http://schemas.openxmlformats.org/drawingml/2006/main" x="666750" y="3333750"/>
          <a:ext xmlns:a="http://schemas.openxmlformats.org/drawingml/2006/main" cx="10839450" cy="2647950"/>
        </p:xfrm>
        <a:graphic xmlns:a="http://schemas.openxmlformats.org/drawingml/2006/main">
          <a:graphicData uri="http://schemas.openxmlformats.org/drawingml/2006/chart">
            <c:chart xmlns:r="http://schemas.openxmlformats.org/officeDocument/2006/relationships" xmlns:c="http://schemas.openxmlformats.org/drawingml/2006/chart" r:id="Rced943f8b02b49e1"/>
          </a:graphicData>
        </a:graphic>
      </p:graphicFrame>
    </p:spTree>
    <p:extLst>
      <p:ext uri="{BB962C8B-B14F-4D97-AF65-F5344CB8AC3E}">
        <p14:creationId xmlns:p14="http://schemas.microsoft.com/office/powerpoint/2010/main" val="2086616145"/>
      </p:ext>
    </p:extLst>
  </p:cSld>
</p:sld>
</file>

<file path=ppt/slides/slide7.xml><?xml version="1.0" encoding="utf-8"?>
<p:sld xmlns:p="http://schemas.openxmlformats.org/presentationml/2006/main">
  <p:cSld>
    <p:bg>
      <p:bgPr>
        <a:solidFill xmlns:a="http://schemas.openxmlformats.org/drawingml/2006/main">
          <a:srgbClr val="F7F5EE"/>
        </a:solidFill>
      </p:bgPr>
    </p:bg>
    <p:spTree>
      <p:nvGrpSpPr>
        <p:cNvPr id="1" name=""/>
        <p:cNvGrpSpPr/>
        <p:nvPr/>
      </p:nvGrpSpPr>
      <p:grpSpPr>
        <a:xfrm xmlns:a="http://schemas.openxmlformats.org/drawingml/2006/main"/>
      </p:grpSpPr>
      <p:sp>
        <p:nvSpPr>
          <p:cNvPr id="21" name="kicker">
            <a:extLst xmlns:a="http://schemas.openxmlformats.org/drawingml/2006/main">
              <a:ext uri="{FF2B5EF4-FFF2-40B4-BE49-F238E27FC236}">
                <a16:creationId xmlns:a16="http://schemas.microsoft.com/office/drawing/2014/main" id="{A41D2DB0-A389-4183-986E-C940E7596A85}"/>
              </a:ext>
            </a:extLst>
          </p:cNvPr>
          <p:cNvSpPr>
            <a:spLocks xmlns:a="http://schemas.openxmlformats.org/drawingml/2006/main" noGrp="1"/>
          </p:cNvSpPr>
          <p:nvPr/>
        </p:nvSpPr>
        <p:spPr>
          <a:xfrm xmlns:a="http://schemas.openxmlformats.org/drawingml/2006/main">
            <a:off x="685800" y="409575"/>
            <a:ext cx="9048750" cy="257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200" b="0" i="0">
                <a:solidFill>
                  <a:srgbClr val="6F7C6D"/>
                </a:solidFill>
                <a:latin typeface="Arial"/>
                <a:ea typeface="Arial"/>
                <a:cs typeface="Arial"/>
              </a:defRPr>
            </a:pPr>
            <a:r>
              <a:rPr sz="1200" b="0" i="0">
                <a:solidFill>
                  <a:srgbClr val="6F7C6D"/>
                </a:solidFill>
                <a:latin typeface="Arial"/>
                <a:ea typeface="Arial"/>
                <a:cs typeface="Arial"/>
              </a:rPr>
              <a:t>06 / THREE APPROVALS, THREE CONDITIONS</a:t>
            </a:r>
          </a:p>
        </p:txBody>
      </p:sp>
      <p:sp>
        <p:nvSpPr>
          <p:cNvPr id="2" name="title">
            <a:extLst xmlns:a="http://schemas.openxmlformats.org/drawingml/2006/main">
              <a:ext uri="{FF2B5EF4-FFF2-40B4-BE49-F238E27FC236}">
                <a16:creationId xmlns:a16="http://schemas.microsoft.com/office/drawing/2014/main" id="{D6DF5A9F-5AF1-4148-AF1C-C5F8F97CCA92}"/>
              </a:ext>
            </a:extLst>
          </p:cNvPr>
          <p:cNvSpPr>
            <a:spLocks xmlns:a="http://schemas.openxmlformats.org/drawingml/2006/main" noGrp="1"/>
          </p:cNvSpPr>
          <p:nvPr/>
        </p:nvSpPr>
        <p:spPr>
          <a:xfrm xmlns:a="http://schemas.openxmlformats.org/drawingml/2006/main">
            <a:off x="685800" y="971550"/>
            <a:ext cx="106680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Approve the plan.</a:t>
            </a:r>
          </a:p>
          <a:p xmlns:a="http://schemas.openxmlformats.org/drawingml/2006/main">
            <a:pPr>
              <a:lnSpc>
                <a:spcPct val="103000"/>
              </a:lnSpc>
              <a:buNone/>
              <a:defRPr sz="3900" b="0" i="0">
                <a:solidFill>
                  <a:srgbClr val="213D35"/>
                </a:solidFill>
                <a:latin typeface="Georgia"/>
                <a:ea typeface="Georgia"/>
                <a:cs typeface="Georgia"/>
              </a:defRPr>
            </a:pPr>
            <a:r>
              <a:rPr sz="3900" b="0" i="0">
                <a:solidFill>
                  <a:srgbClr val="213D35"/>
                </a:solidFill>
                <a:latin typeface="Georgia"/>
                <a:ea typeface="Georgia"/>
                <a:cs typeface="Georgia"/>
              </a:rPr>
              <a:t>Keep the gates.</a:t>
            </a:r>
          </a:p>
        </p:txBody>
      </p:sp>
      <p:sp>
        <p:nvSpPr>
          <p:cNvPr id="3" name="rule-659">
            <a:extLst xmlns:a="http://schemas.openxmlformats.org/drawingml/2006/main">
              <a:ext uri="{FF2B5EF4-FFF2-40B4-BE49-F238E27FC236}">
                <a16:creationId xmlns:a16="http://schemas.microsoft.com/office/drawing/2014/main" id="{C93A51C5-B45C-4EF4-A75C-4049DB1495F4}"/>
              </a:ext>
            </a:extLst>
          </p:cNvPr>
          <p:cNvSpPr>
            <a:spLocks xmlns:a="http://schemas.openxmlformats.org/drawingml/2006/main" noGrp="1"/>
          </p:cNvSpPr>
          <p:nvPr/>
        </p:nvSpPr>
        <p:spPr>
          <a:xfrm xmlns:a="http://schemas.openxmlformats.org/drawingml/2006/main">
            <a:off x="685800" y="62769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4" name="footer">
            <a:extLst xmlns:a="http://schemas.openxmlformats.org/drawingml/2006/main">
              <a:ext uri="{FF2B5EF4-FFF2-40B4-BE49-F238E27FC236}">
                <a16:creationId xmlns:a16="http://schemas.microsoft.com/office/drawing/2014/main" id="{8041C16A-7432-4CA5-ACB9-73DEE48E4DFB}"/>
              </a:ext>
            </a:extLst>
          </p:cNvPr>
          <p:cNvSpPr>
            <a:spLocks xmlns:a="http://schemas.openxmlformats.org/drawingml/2006/main" noGrp="1"/>
          </p:cNvSpPr>
          <p:nvPr/>
        </p:nvSpPr>
        <p:spPr>
          <a:xfrm xmlns:a="http://schemas.openxmlformats.org/drawingml/2006/main">
            <a:off x="685800" y="6448425"/>
            <a:ext cx="96202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975" b="0" i="0">
                <a:solidFill>
                  <a:srgbClr val="6F7C6D"/>
                </a:solidFill>
                <a:latin typeface="Arial"/>
                <a:ea typeface="Arial"/>
                <a:cs typeface="Arial"/>
              </a:defRPr>
            </a:pPr>
            <a:r>
              <a:rPr sz="975" b="0" i="0">
                <a:solidFill>
                  <a:srgbClr val="6F7C6D"/>
                </a:solidFill>
                <a:latin typeface="Arial"/>
                <a:ea typeface="Arial"/>
                <a:cs typeface="Arial"/>
              </a:rPr>
              <a:t>NORTHSTAR FIELD NOTES  /  SYNTHETIC OPERATING PLAN</a:t>
            </a:r>
          </a:p>
        </p:txBody>
      </p:sp>
      <p:sp>
        <p:nvSpPr>
          <p:cNvPr id="5" name="page">
            <a:extLst xmlns:a="http://schemas.openxmlformats.org/drawingml/2006/main">
              <a:ext uri="{FF2B5EF4-FFF2-40B4-BE49-F238E27FC236}">
                <a16:creationId xmlns:a16="http://schemas.microsoft.com/office/drawing/2014/main" id="{7648BE76-36B9-4C05-AAE1-4E2CA4E359BB}"/>
              </a:ext>
            </a:extLst>
          </p:cNvPr>
          <p:cNvSpPr>
            <a:spLocks xmlns:a="http://schemas.openxmlformats.org/drawingml/2006/main" noGrp="1"/>
          </p:cNvSpPr>
          <p:nvPr/>
        </p:nvSpPr>
        <p:spPr>
          <a:xfrm xmlns:a="http://schemas.openxmlformats.org/drawingml/2006/main">
            <a:off x="10572750" y="6429375"/>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3000"/>
              </a:lnSpc>
              <a:buNone/>
              <a:defRPr sz="1050" b="0" i="0">
                <a:solidFill>
                  <a:srgbClr val="6F7C6D"/>
                </a:solidFill>
                <a:latin typeface="Arial"/>
                <a:ea typeface="Arial"/>
                <a:cs typeface="Arial"/>
              </a:defRPr>
            </a:pPr>
            <a:r>
              <a:rPr sz="1050" b="0" i="0">
                <a:solidFill>
                  <a:srgbClr val="6F7C6D"/>
                </a:solidFill>
                <a:latin typeface="Arial"/>
                <a:ea typeface="Arial"/>
                <a:cs typeface="Arial"/>
              </a:rPr>
              <a:t>07 / 07</a:t>
            </a:r>
          </a:p>
        </p:txBody>
      </p:sp>
      <p:sp>
        <p:nvSpPr>
          <p:cNvPr id="6" name="rule-243">
            <a:extLst xmlns:a="http://schemas.openxmlformats.org/drawingml/2006/main">
              <a:ext uri="{FF2B5EF4-FFF2-40B4-BE49-F238E27FC236}">
                <a16:creationId xmlns:a16="http://schemas.microsoft.com/office/drawing/2014/main" id="{CC5168DF-3E82-4D8D-8AF2-4975E7769F42}"/>
              </a:ext>
            </a:extLst>
          </p:cNvPr>
          <p:cNvSpPr>
            <a:spLocks xmlns:a="http://schemas.openxmlformats.org/drawingml/2006/main" noGrp="1"/>
          </p:cNvSpPr>
          <p:nvPr/>
        </p:nvSpPr>
        <p:spPr>
          <a:xfrm xmlns:a="http://schemas.openxmlformats.org/drawingml/2006/main">
            <a:off x="685800" y="231457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7" name="decision-0-number">
            <a:extLst xmlns:a="http://schemas.openxmlformats.org/drawingml/2006/main">
              <a:ext uri="{FF2B5EF4-FFF2-40B4-BE49-F238E27FC236}">
                <a16:creationId xmlns:a16="http://schemas.microsoft.com/office/drawing/2014/main" id="{F77A03E9-A3CB-4C35-9872-551A862CA56B}"/>
              </a:ext>
            </a:extLst>
          </p:cNvPr>
          <p:cNvSpPr>
            <a:spLocks xmlns:a="http://schemas.openxmlformats.org/drawingml/2006/main" noGrp="1"/>
          </p:cNvSpPr>
          <p:nvPr/>
        </p:nvSpPr>
        <p:spPr>
          <a:xfrm xmlns:a="http://schemas.openxmlformats.org/drawingml/2006/main">
            <a:off x="733425" y="2428875"/>
            <a:ext cx="809625"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350" b="0" i="1">
                <a:solidFill>
                  <a:srgbClr val="93A68D"/>
                </a:solidFill>
                <a:latin typeface="Georgia"/>
                <a:ea typeface="Georgia"/>
                <a:cs typeface="Georgia"/>
              </a:defRPr>
            </a:pPr>
            <a:r>
              <a:rPr sz="4350" b="0" i="1">
                <a:solidFill>
                  <a:srgbClr val="93A68D"/>
                </a:solidFill>
                <a:latin typeface="Georgia"/>
                <a:ea typeface="Georgia"/>
                <a:cs typeface="Georgia"/>
              </a:rPr>
              <a:t>01</a:t>
            </a:r>
          </a:p>
        </p:txBody>
      </p:sp>
      <p:sp>
        <p:nvSpPr>
          <p:cNvPr id="8" name="decision-0-title">
            <a:extLst xmlns:a="http://schemas.openxmlformats.org/drawingml/2006/main">
              <a:ext uri="{FF2B5EF4-FFF2-40B4-BE49-F238E27FC236}">
                <a16:creationId xmlns:a16="http://schemas.microsoft.com/office/drawing/2014/main" id="{89F9FB8E-0276-4D91-8BD5-D325B597F0E6}"/>
              </a:ext>
            </a:extLst>
          </p:cNvPr>
          <p:cNvSpPr>
            <a:spLocks xmlns:a="http://schemas.openxmlformats.org/drawingml/2006/main" noGrp="1"/>
          </p:cNvSpPr>
          <p:nvPr/>
        </p:nvSpPr>
        <p:spPr>
          <a:xfrm xmlns:a="http://schemas.openxmlformats.org/drawingml/2006/main">
            <a:off x="1847850" y="2447925"/>
            <a:ext cx="5334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400" b="0" i="0">
                <a:solidFill>
                  <a:srgbClr val="213D35"/>
                </a:solidFill>
                <a:latin typeface="Georgia"/>
                <a:ea typeface="Georgia"/>
                <a:cs typeface="Georgia"/>
              </a:defRPr>
            </a:pPr>
            <a:r>
              <a:rPr sz="2400" b="0" i="0">
                <a:solidFill>
                  <a:srgbClr val="213D35"/>
                </a:solidFill>
                <a:latin typeface="Georgia"/>
                <a:ea typeface="Georgia"/>
                <a:cs typeface="Georgia"/>
              </a:rPr>
              <a:t>Stage acquisition</a:t>
            </a:r>
          </a:p>
        </p:txBody>
      </p:sp>
      <p:sp>
        <p:nvSpPr>
          <p:cNvPr id="9" name="decision-0-detail">
            <a:extLst xmlns:a="http://schemas.openxmlformats.org/drawingml/2006/main">
              <a:ext uri="{FF2B5EF4-FFF2-40B4-BE49-F238E27FC236}">
                <a16:creationId xmlns:a16="http://schemas.microsoft.com/office/drawing/2014/main" id="{4EB8D04D-A7F5-4C86-8877-3A86259890ED}"/>
              </a:ext>
            </a:extLst>
          </p:cNvPr>
          <p:cNvSpPr>
            <a:spLocks xmlns:a="http://schemas.openxmlformats.org/drawingml/2006/main" noGrp="1"/>
          </p:cNvSpPr>
          <p:nvPr/>
        </p:nvSpPr>
        <p:spPr>
          <a:xfrm xmlns:a="http://schemas.openxmlformats.org/drawingml/2006/main">
            <a:off x="1866900" y="2924175"/>
            <a:ext cx="53054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$26,325 initial monthly budget</a:t>
            </a:r>
          </a:p>
        </p:txBody>
      </p:sp>
      <p:sp>
        <p:nvSpPr>
          <p:cNvPr id="10" name="decision-0-condition">
            <a:extLst xmlns:a="http://schemas.openxmlformats.org/drawingml/2006/main">
              <a:ext uri="{FF2B5EF4-FFF2-40B4-BE49-F238E27FC236}">
                <a16:creationId xmlns:a16="http://schemas.microsoft.com/office/drawing/2014/main" id="{9F9D3DFA-ABAB-47BD-A1DB-5F03E49D53D2}"/>
              </a:ext>
            </a:extLst>
          </p:cNvPr>
          <p:cNvSpPr>
            <a:spLocks xmlns:a="http://schemas.openxmlformats.org/drawingml/2006/main" noGrp="1"/>
          </p:cNvSpPr>
          <p:nvPr/>
        </p:nvSpPr>
        <p:spPr>
          <a:xfrm xmlns:a="http://schemas.openxmlformats.org/drawingml/2006/main">
            <a:off x="7515225" y="2514600"/>
            <a:ext cx="3952875"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Release more only with a</a:t>
            </a:r>
          </a:p>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cash trough above $150k.</a:t>
            </a:r>
          </a:p>
        </p:txBody>
      </p:sp>
      <p:sp>
        <p:nvSpPr>
          <p:cNvPr id="11" name="rule-366">
            <a:extLst xmlns:a="http://schemas.openxmlformats.org/drawingml/2006/main">
              <a:ext uri="{FF2B5EF4-FFF2-40B4-BE49-F238E27FC236}">
                <a16:creationId xmlns:a16="http://schemas.microsoft.com/office/drawing/2014/main" id="{77CED69A-45E6-497F-8EC3-8A36065A0786}"/>
              </a:ext>
            </a:extLst>
          </p:cNvPr>
          <p:cNvSpPr>
            <a:spLocks xmlns:a="http://schemas.openxmlformats.org/drawingml/2006/main" noGrp="1"/>
          </p:cNvSpPr>
          <p:nvPr/>
        </p:nvSpPr>
        <p:spPr>
          <a:xfrm xmlns:a="http://schemas.openxmlformats.org/drawingml/2006/main">
            <a:off x="685800" y="3486150"/>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12" name="decision-1-number">
            <a:extLst xmlns:a="http://schemas.openxmlformats.org/drawingml/2006/main">
              <a:ext uri="{FF2B5EF4-FFF2-40B4-BE49-F238E27FC236}">
                <a16:creationId xmlns:a16="http://schemas.microsoft.com/office/drawing/2014/main" id="{0018120D-0A33-4972-920F-8D32FD38B896}"/>
              </a:ext>
            </a:extLst>
          </p:cNvPr>
          <p:cNvSpPr>
            <a:spLocks xmlns:a="http://schemas.openxmlformats.org/drawingml/2006/main" noGrp="1"/>
          </p:cNvSpPr>
          <p:nvPr/>
        </p:nvSpPr>
        <p:spPr>
          <a:xfrm xmlns:a="http://schemas.openxmlformats.org/drawingml/2006/main">
            <a:off x="733425" y="3600450"/>
            <a:ext cx="809625"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350" b="0" i="1">
                <a:solidFill>
                  <a:srgbClr val="93A68D"/>
                </a:solidFill>
                <a:latin typeface="Georgia"/>
                <a:ea typeface="Georgia"/>
                <a:cs typeface="Georgia"/>
              </a:defRPr>
            </a:pPr>
            <a:r>
              <a:rPr sz="4350" b="0" i="1">
                <a:solidFill>
                  <a:srgbClr val="93A68D"/>
                </a:solidFill>
                <a:latin typeface="Georgia"/>
                <a:ea typeface="Georgia"/>
                <a:cs typeface="Georgia"/>
              </a:rPr>
              <a:t>02</a:t>
            </a:r>
          </a:p>
        </p:txBody>
      </p:sp>
      <p:sp>
        <p:nvSpPr>
          <p:cNvPr id="13" name="decision-1-title">
            <a:extLst xmlns:a="http://schemas.openxmlformats.org/drawingml/2006/main">
              <a:ext uri="{FF2B5EF4-FFF2-40B4-BE49-F238E27FC236}">
                <a16:creationId xmlns:a16="http://schemas.microsoft.com/office/drawing/2014/main" id="{1EF20633-C95F-4D9F-AD34-B571D8D63D78}"/>
              </a:ext>
            </a:extLst>
          </p:cNvPr>
          <p:cNvSpPr>
            <a:spLocks xmlns:a="http://schemas.openxmlformats.org/drawingml/2006/main" noGrp="1"/>
          </p:cNvSpPr>
          <p:nvPr/>
        </p:nvSpPr>
        <p:spPr>
          <a:xfrm xmlns:a="http://schemas.openxmlformats.org/drawingml/2006/main">
            <a:off x="1847850" y="3619500"/>
            <a:ext cx="5334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400" b="0" i="0">
                <a:solidFill>
                  <a:srgbClr val="213D35"/>
                </a:solidFill>
                <a:latin typeface="Georgia"/>
                <a:ea typeface="Georgia"/>
                <a:cs typeface="Georgia"/>
              </a:defRPr>
            </a:pPr>
            <a:r>
              <a:rPr sz="2400" b="0" i="0">
                <a:solidFill>
                  <a:srgbClr val="213D35"/>
                </a:solidFill>
                <a:latin typeface="Georgia"/>
                <a:ea typeface="Georgia"/>
                <a:cs typeface="Georgia"/>
              </a:rPr>
              <a:t>Measure retention</a:t>
            </a:r>
          </a:p>
        </p:txBody>
      </p:sp>
      <p:sp>
        <p:nvSpPr>
          <p:cNvPr id="14" name="decision-1-detail">
            <a:extLst xmlns:a="http://schemas.openxmlformats.org/drawingml/2006/main">
              <a:ext uri="{FF2B5EF4-FFF2-40B4-BE49-F238E27FC236}">
                <a16:creationId xmlns:a16="http://schemas.microsoft.com/office/drawing/2014/main" id="{301A5145-ECC0-441B-99EB-83CBCDABC744}"/>
              </a:ext>
            </a:extLst>
          </p:cNvPr>
          <p:cNvSpPr>
            <a:spLocks xmlns:a="http://schemas.openxmlformats.org/drawingml/2006/main" noGrp="1"/>
          </p:cNvSpPr>
          <p:nvPr/>
        </p:nvSpPr>
        <p:spPr>
          <a:xfrm xmlns:a="http://schemas.openxmlformats.org/drawingml/2006/main">
            <a:off x="1866900" y="4095750"/>
            <a:ext cx="53054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$7,500 / 90-day test</a:t>
            </a:r>
          </a:p>
        </p:txBody>
      </p:sp>
      <p:sp>
        <p:nvSpPr>
          <p:cNvPr id="15" name="decision-1-condition">
            <a:extLst xmlns:a="http://schemas.openxmlformats.org/drawingml/2006/main">
              <a:ext uri="{FF2B5EF4-FFF2-40B4-BE49-F238E27FC236}">
                <a16:creationId xmlns:a16="http://schemas.microsoft.com/office/drawing/2014/main" id="{74CCBF0A-B52F-4080-9096-13CA83118B9F}"/>
              </a:ext>
            </a:extLst>
          </p:cNvPr>
          <p:cNvSpPr>
            <a:spLocks xmlns:a="http://schemas.openxmlformats.org/drawingml/2006/main" noGrp="1"/>
          </p:cNvSpPr>
          <p:nvPr/>
        </p:nvSpPr>
        <p:spPr>
          <a:xfrm xmlns:a="http://schemas.openxmlformats.org/drawingml/2006/main">
            <a:off x="7515225" y="3686175"/>
            <a:ext cx="3952875"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Two months at or below 3.5%</a:t>
            </a:r>
          </a:p>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monthly churn; assess cohorts.</a:t>
            </a:r>
          </a:p>
        </p:txBody>
      </p:sp>
      <p:sp>
        <p:nvSpPr>
          <p:cNvPr id="16" name="rule-489">
            <a:extLst xmlns:a="http://schemas.openxmlformats.org/drawingml/2006/main">
              <a:ext uri="{FF2B5EF4-FFF2-40B4-BE49-F238E27FC236}">
                <a16:creationId xmlns:a16="http://schemas.microsoft.com/office/drawing/2014/main" id="{292801F4-DDAF-4FCB-BEFB-F1A09799103B}"/>
              </a:ext>
            </a:extLst>
          </p:cNvPr>
          <p:cNvSpPr>
            <a:spLocks xmlns:a="http://schemas.openxmlformats.org/drawingml/2006/main" noGrp="1"/>
          </p:cNvSpPr>
          <p:nvPr/>
        </p:nvSpPr>
        <p:spPr>
          <a:xfrm xmlns:a="http://schemas.openxmlformats.org/drawingml/2006/main">
            <a:off x="685800" y="4657725"/>
            <a:ext cx="10820400" cy="9525"/>
          </a:xfrm>
          <a:prstGeom xmlns:a="http://schemas.openxmlformats.org/drawingml/2006/main" prst="rect">
            <a:avLst/>
          </a:prstGeom>
          <a:solidFill xmlns:a="http://schemas.openxmlformats.org/drawingml/2006/main">
            <a:srgbClr val="D9E1D2"/>
          </a:solidFill>
          <a:ln xmlns:a="http://schemas.openxmlformats.org/drawingml/2006/main" w="0">
            <a:noFill/>
          </a:ln>
        </p:spPr>
      </p:sp>
      <p:sp>
        <p:nvSpPr>
          <p:cNvPr id="17" name="decision-2-number">
            <a:extLst xmlns:a="http://schemas.openxmlformats.org/drawingml/2006/main">
              <a:ext uri="{FF2B5EF4-FFF2-40B4-BE49-F238E27FC236}">
                <a16:creationId xmlns:a16="http://schemas.microsoft.com/office/drawing/2014/main" id="{97D00902-95F8-4E27-8E6C-41EA10AD4CA1}"/>
              </a:ext>
            </a:extLst>
          </p:cNvPr>
          <p:cNvSpPr>
            <a:spLocks xmlns:a="http://schemas.openxmlformats.org/drawingml/2006/main" noGrp="1"/>
          </p:cNvSpPr>
          <p:nvPr/>
        </p:nvSpPr>
        <p:spPr>
          <a:xfrm xmlns:a="http://schemas.openxmlformats.org/drawingml/2006/main">
            <a:off x="733425" y="4772025"/>
            <a:ext cx="809625"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4350" b="0" i="1">
                <a:solidFill>
                  <a:srgbClr val="93A68D"/>
                </a:solidFill>
                <a:latin typeface="Georgia"/>
                <a:ea typeface="Georgia"/>
                <a:cs typeface="Georgia"/>
              </a:defRPr>
            </a:pPr>
            <a:r>
              <a:rPr sz="4350" b="0" i="1">
                <a:solidFill>
                  <a:srgbClr val="93A68D"/>
                </a:solidFill>
                <a:latin typeface="Georgia"/>
                <a:ea typeface="Georgia"/>
                <a:cs typeface="Georgia"/>
              </a:rPr>
              <a:t>03</a:t>
            </a:r>
          </a:p>
        </p:txBody>
      </p:sp>
      <p:sp>
        <p:nvSpPr>
          <p:cNvPr id="18" name="decision-2-title">
            <a:extLst xmlns:a="http://schemas.openxmlformats.org/drawingml/2006/main">
              <a:ext uri="{FF2B5EF4-FFF2-40B4-BE49-F238E27FC236}">
                <a16:creationId xmlns:a16="http://schemas.microsoft.com/office/drawing/2014/main" id="{CE8DA566-2EA2-4F9E-A928-1E6BFF08795A}"/>
              </a:ext>
            </a:extLst>
          </p:cNvPr>
          <p:cNvSpPr>
            <a:spLocks xmlns:a="http://schemas.openxmlformats.org/drawingml/2006/main" noGrp="1"/>
          </p:cNvSpPr>
          <p:nvPr/>
        </p:nvSpPr>
        <p:spPr>
          <a:xfrm xmlns:a="http://schemas.openxmlformats.org/drawingml/2006/main">
            <a:off x="1847850" y="4791075"/>
            <a:ext cx="5334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2400" b="0" i="0">
                <a:solidFill>
                  <a:srgbClr val="213D35"/>
                </a:solidFill>
                <a:latin typeface="Georgia"/>
                <a:ea typeface="Georgia"/>
                <a:cs typeface="Georgia"/>
              </a:defRPr>
            </a:pPr>
            <a:r>
              <a:rPr sz="2400" b="0" i="0">
                <a:solidFill>
                  <a:srgbClr val="213D35"/>
                </a:solidFill>
                <a:latin typeface="Georgia"/>
                <a:ea typeface="Georgia"/>
                <a:cs typeface="Georgia"/>
              </a:rPr>
              <a:t>Stage the hires</a:t>
            </a:r>
          </a:p>
        </p:txBody>
      </p:sp>
      <p:sp>
        <p:nvSpPr>
          <p:cNvPr id="19" name="decision-2-detail">
            <a:extLst xmlns:a="http://schemas.openxmlformats.org/drawingml/2006/main">
              <a:ext uri="{FF2B5EF4-FFF2-40B4-BE49-F238E27FC236}">
                <a16:creationId xmlns:a16="http://schemas.microsoft.com/office/drawing/2014/main" id="{56020109-05AE-42B9-B25A-2C16709C70F4}"/>
              </a:ext>
            </a:extLst>
          </p:cNvPr>
          <p:cNvSpPr>
            <a:spLocks xmlns:a="http://schemas.openxmlformats.org/drawingml/2006/main" noGrp="1"/>
          </p:cNvSpPr>
          <p:nvPr/>
        </p:nvSpPr>
        <p:spPr>
          <a:xfrm xmlns:a="http://schemas.openxmlformats.org/drawingml/2006/main">
            <a:off x="1866900" y="5267325"/>
            <a:ext cx="53054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650" b="0" i="0">
                <a:solidFill>
                  <a:srgbClr val="6F7C6D"/>
                </a:solidFill>
                <a:latin typeface="Arial"/>
                <a:ea typeface="Arial"/>
                <a:cs typeface="Arial"/>
              </a:defRPr>
            </a:pPr>
            <a:r>
              <a:rPr sz="1650" b="0" i="0">
                <a:solidFill>
                  <a:srgbClr val="6F7C6D"/>
                </a:solidFill>
                <a:latin typeface="Arial"/>
                <a:ea typeface="Arial"/>
                <a:cs typeface="Arial"/>
              </a:rPr>
              <a:t>3,600 / 5,500 member gates</a:t>
            </a:r>
          </a:p>
        </p:txBody>
      </p:sp>
      <p:sp>
        <p:nvSpPr>
          <p:cNvPr id="20" name="decision-2-condition">
            <a:extLst xmlns:a="http://schemas.openxmlformats.org/drawingml/2006/main">
              <a:ext uri="{FF2B5EF4-FFF2-40B4-BE49-F238E27FC236}">
                <a16:creationId xmlns:a16="http://schemas.microsoft.com/office/drawing/2014/main" id="{5BD7B591-5E71-47DF-9B2B-5FEA67526B46}"/>
              </a:ext>
            </a:extLst>
          </p:cNvPr>
          <p:cNvSpPr>
            <a:spLocks xmlns:a="http://schemas.openxmlformats.org/drawingml/2006/main" noGrp="1"/>
          </p:cNvSpPr>
          <p:nvPr/>
        </p:nvSpPr>
        <p:spPr>
          <a:xfrm xmlns:a="http://schemas.openxmlformats.org/drawingml/2006/main">
            <a:off x="7515225" y="4857750"/>
            <a:ext cx="3952875"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Review forward cash before</a:t>
            </a:r>
          </a:p>
          <a:p xmlns:a="http://schemas.openxmlformats.org/drawingml/2006/main">
            <a:pPr>
              <a:lnSpc>
                <a:spcPct val="103000"/>
              </a:lnSpc>
              <a:buNone/>
              <a:defRPr sz="1725" b="0" i="0">
                <a:solidFill>
                  <a:srgbClr val="213D35"/>
                </a:solidFill>
                <a:latin typeface="Arial"/>
                <a:ea typeface="Arial"/>
                <a:cs typeface="Arial"/>
              </a:defRPr>
            </a:pPr>
            <a:r>
              <a:rPr sz="1725" b="0" i="0">
                <a:solidFill>
                  <a:srgbClr val="213D35"/>
                </a:solidFill>
                <a:latin typeface="Arial"/>
                <a:ea typeface="Arial"/>
                <a:cs typeface="Arial"/>
              </a:rPr>
              <a:t>each hiring commitment.</a:t>
            </a:r>
          </a:p>
        </p:txBody>
      </p:sp>
    </p:spTree>
    <p:extLst>
      <p:ext uri="{BB962C8B-B14F-4D97-AF65-F5344CB8AC3E}">
        <p14:creationId xmlns:p14="http://schemas.microsoft.com/office/powerpoint/2010/main" val="170876129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2026-09-03T05:10:29.1390000Z</dcterms:created>
  <dcterms:modified xsi:type="dcterms:W3CDTF">2026-09-03T05:10:29.1390000Z</dcterms:modified>
</coreProperties>
</file>